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9508" r:id="rId1"/>
    <p:sldMasterId id="2147499532" r:id="rId2"/>
    <p:sldMasterId id="2147499556" r:id="rId3"/>
    <p:sldMasterId id="2147499544" r:id="rId4"/>
  </p:sldMasterIdLst>
  <p:notesMasterIdLst>
    <p:notesMasterId r:id="rId25"/>
  </p:notesMasterIdLst>
  <p:handoutMasterIdLst>
    <p:handoutMasterId r:id="rId26"/>
  </p:handoutMasterIdLst>
  <p:sldIdLst>
    <p:sldId id="935" r:id="rId5"/>
    <p:sldId id="961" r:id="rId6"/>
    <p:sldId id="959" r:id="rId7"/>
    <p:sldId id="962" r:id="rId8"/>
    <p:sldId id="996" r:id="rId9"/>
    <p:sldId id="995" r:id="rId10"/>
    <p:sldId id="964" r:id="rId11"/>
    <p:sldId id="960" r:id="rId12"/>
    <p:sldId id="997" r:id="rId13"/>
    <p:sldId id="966" r:id="rId14"/>
    <p:sldId id="967" r:id="rId15"/>
    <p:sldId id="977" r:id="rId16"/>
    <p:sldId id="978" r:id="rId17"/>
    <p:sldId id="1003" r:id="rId18"/>
    <p:sldId id="994" r:id="rId19"/>
    <p:sldId id="998" r:id="rId20"/>
    <p:sldId id="999" r:id="rId21"/>
    <p:sldId id="986" r:id="rId22"/>
    <p:sldId id="1002" r:id="rId23"/>
    <p:sldId id="1000" r:id="rId24"/>
  </p:sldIdLst>
  <p:sldSz cx="9144000" cy="6858000" type="screen4x3"/>
  <p:notesSz cx="6735763" cy="9866313"/>
  <p:defaultTextStyle>
    <a:defPPr>
      <a:defRPr lang="en-US"/>
    </a:defPPr>
    <a:lvl1pPr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1pPr>
    <a:lvl2pPr marL="4572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2pPr>
    <a:lvl3pPr marL="9144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3pPr>
    <a:lvl4pPr marL="13716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4pPr>
    <a:lvl5pPr marL="18288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5pPr>
    <a:lvl6pPr marL="22860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6pPr>
    <a:lvl7pPr marL="27432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7pPr>
    <a:lvl8pPr marL="32004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8pPr>
    <a:lvl9pPr marL="36576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kaku" initials="k" lastIdx="0" clrIdx="0">
    <p:extLst>
      <p:ext uri="{19B8F6BF-5375-455C-9EA6-DF929625EA0E}">
        <p15:presenceInfo xmlns:p15="http://schemas.microsoft.com/office/powerpoint/2012/main" userId="S-1-5-21-2104777552-553195713-1072894481-1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EFF7"/>
    <a:srgbClr val="D2DEEF"/>
    <a:srgbClr val="D2DECD"/>
    <a:srgbClr val="FFFFFF"/>
    <a:srgbClr val="0000FF"/>
    <a:srgbClr val="0070C0"/>
    <a:srgbClr val="4472C4"/>
    <a:srgbClr val="EFF8FF"/>
    <a:srgbClr val="E7F5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4" autoAdjust="0"/>
    <p:restoredTop sz="90667" autoAdjust="0"/>
  </p:normalViewPr>
  <p:slideViewPr>
    <p:cSldViewPr>
      <p:cViewPr varScale="1">
        <p:scale>
          <a:sx n="97" d="100"/>
          <a:sy n="97" d="100"/>
        </p:scale>
        <p:origin x="198" y="7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p:scale>
          <a:sx n="100" d="100"/>
          <a:sy n="100" d="100"/>
        </p:scale>
        <p:origin x="3564" y="-552"/>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9" y="7"/>
            <a:ext cx="2919302" cy="494813"/>
          </a:xfrm>
          <a:prstGeom prst="rect">
            <a:avLst/>
          </a:prstGeom>
          <a:noFill/>
          <a:ln w="9525">
            <a:noFill/>
            <a:miter lim="800000"/>
            <a:headEnd/>
            <a:tailEnd/>
          </a:ln>
        </p:spPr>
        <p:txBody>
          <a:bodyPr vert="horz" wrap="square" lIns="91233" tIns="45615" rIns="91233" bIns="45615" numCol="1" anchor="t" anchorCtr="0" compatLnSpc="1">
            <a:prstTxWarp prst="textNoShape">
              <a:avLst/>
            </a:prstTxWarp>
          </a:bodyPr>
          <a:lstStyle>
            <a:lvl1pPr defTabSz="909907" eaLnBrk="1" hangingPunct="1">
              <a:defRPr sz="1200" b="0">
                <a:ea typeface="ＭＳ Ｐゴシック" pitchFamily="50" charset="-128"/>
              </a:defRPr>
            </a:lvl1pPr>
          </a:lstStyle>
          <a:p>
            <a:pPr>
              <a:defRPr/>
            </a:pPr>
            <a:endParaRPr lang="en-US" altLang="ja-JP"/>
          </a:p>
        </p:txBody>
      </p:sp>
      <p:sp>
        <p:nvSpPr>
          <p:cNvPr id="149507" name="Rectangle 3"/>
          <p:cNvSpPr>
            <a:spLocks noGrp="1" noChangeArrowheads="1"/>
          </p:cNvSpPr>
          <p:nvPr>
            <p:ph type="dt" sz="quarter" idx="1"/>
          </p:nvPr>
        </p:nvSpPr>
        <p:spPr bwMode="auto">
          <a:xfrm>
            <a:off x="3816471" y="7"/>
            <a:ext cx="2919302" cy="494813"/>
          </a:xfrm>
          <a:prstGeom prst="rect">
            <a:avLst/>
          </a:prstGeom>
          <a:noFill/>
          <a:ln w="9525">
            <a:noFill/>
            <a:miter lim="800000"/>
            <a:headEnd/>
            <a:tailEnd/>
          </a:ln>
        </p:spPr>
        <p:txBody>
          <a:bodyPr vert="horz" wrap="square" lIns="91233" tIns="45615" rIns="91233" bIns="45615" numCol="1" anchor="t" anchorCtr="0" compatLnSpc="1">
            <a:prstTxWarp prst="textNoShape">
              <a:avLst/>
            </a:prstTxWarp>
          </a:bodyPr>
          <a:lstStyle>
            <a:lvl1pPr algn="r" defTabSz="909907" eaLnBrk="1" hangingPunct="1">
              <a:defRPr sz="1200" b="0">
                <a:ea typeface="ＭＳ Ｐゴシック" pitchFamily="50" charset="-128"/>
              </a:defRPr>
            </a:lvl1pPr>
          </a:lstStyle>
          <a:p>
            <a:pPr>
              <a:defRPr/>
            </a:pPr>
            <a:endParaRPr lang="en-US" altLang="ja-JP"/>
          </a:p>
        </p:txBody>
      </p:sp>
      <p:sp>
        <p:nvSpPr>
          <p:cNvPr id="149508" name="Rectangle 4"/>
          <p:cNvSpPr>
            <a:spLocks noGrp="1" noChangeArrowheads="1"/>
          </p:cNvSpPr>
          <p:nvPr>
            <p:ph type="ftr" sz="quarter" idx="2"/>
          </p:nvPr>
        </p:nvSpPr>
        <p:spPr bwMode="auto">
          <a:xfrm>
            <a:off x="9" y="9371512"/>
            <a:ext cx="2919302" cy="494813"/>
          </a:xfrm>
          <a:prstGeom prst="rect">
            <a:avLst/>
          </a:prstGeom>
          <a:noFill/>
          <a:ln w="9525">
            <a:noFill/>
            <a:miter lim="800000"/>
            <a:headEnd/>
            <a:tailEnd/>
          </a:ln>
        </p:spPr>
        <p:txBody>
          <a:bodyPr vert="horz" wrap="square" lIns="91233" tIns="45615" rIns="91233" bIns="45615" numCol="1" anchor="b" anchorCtr="0" compatLnSpc="1">
            <a:prstTxWarp prst="textNoShape">
              <a:avLst/>
            </a:prstTxWarp>
          </a:bodyPr>
          <a:lstStyle>
            <a:lvl1pPr defTabSz="909907" eaLnBrk="1" hangingPunct="1">
              <a:defRPr sz="1200" b="0">
                <a:ea typeface="ＭＳ Ｐゴシック" pitchFamily="50" charset="-128"/>
              </a:defRPr>
            </a:lvl1pPr>
          </a:lstStyle>
          <a:p>
            <a:pPr>
              <a:defRPr/>
            </a:pPr>
            <a:endParaRPr lang="en-US" altLang="ja-JP"/>
          </a:p>
        </p:txBody>
      </p:sp>
      <p:sp>
        <p:nvSpPr>
          <p:cNvPr id="149509" name="Rectangle 5"/>
          <p:cNvSpPr>
            <a:spLocks noGrp="1" noChangeArrowheads="1"/>
          </p:cNvSpPr>
          <p:nvPr>
            <p:ph type="sldNum" sz="quarter" idx="3"/>
          </p:nvPr>
        </p:nvSpPr>
        <p:spPr bwMode="auto">
          <a:xfrm>
            <a:off x="3816471" y="9371512"/>
            <a:ext cx="2919302" cy="494813"/>
          </a:xfrm>
          <a:prstGeom prst="rect">
            <a:avLst/>
          </a:prstGeom>
          <a:noFill/>
          <a:ln w="9525">
            <a:noFill/>
            <a:miter lim="800000"/>
            <a:headEnd/>
            <a:tailEnd/>
          </a:ln>
        </p:spPr>
        <p:txBody>
          <a:bodyPr vert="horz" wrap="square" lIns="91233" tIns="45615" rIns="91233" bIns="45615" numCol="1" anchor="b" anchorCtr="0" compatLnSpc="1">
            <a:prstTxWarp prst="textNoShape">
              <a:avLst/>
            </a:prstTxWarp>
          </a:bodyPr>
          <a:lstStyle>
            <a:lvl1pPr algn="r" defTabSz="908551" eaLnBrk="1" hangingPunct="1">
              <a:defRPr sz="1200" b="0">
                <a:ea typeface="ＭＳ Ｐゴシック" panose="020B0600070205080204" pitchFamily="50" charset="-128"/>
              </a:defRPr>
            </a:lvl1pPr>
          </a:lstStyle>
          <a:p>
            <a:pPr>
              <a:defRPr/>
            </a:pPr>
            <a:fld id="{7493C06C-B9F4-416F-B4EA-EB5F7717AA7B}" type="slidenum">
              <a:rPr lang="ja-JP" altLang="en-US"/>
              <a:pPr>
                <a:defRPr/>
              </a:pPr>
              <a:t>‹#›</a:t>
            </a:fld>
            <a:endParaRPr lang="en-US" altLang="ja-JP"/>
          </a:p>
        </p:txBody>
      </p:sp>
    </p:spTree>
    <p:extLst>
      <p:ext uri="{BB962C8B-B14F-4D97-AF65-F5344CB8AC3E}">
        <p14:creationId xmlns:p14="http://schemas.microsoft.com/office/powerpoint/2010/main" val="8026378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1026"/>
          <p:cNvSpPr>
            <a:spLocks noGrp="1" noChangeArrowheads="1"/>
          </p:cNvSpPr>
          <p:nvPr>
            <p:ph type="hdr" sz="quarter"/>
          </p:nvPr>
        </p:nvSpPr>
        <p:spPr bwMode="auto">
          <a:xfrm>
            <a:off x="2" y="1"/>
            <a:ext cx="2892592" cy="460144"/>
          </a:xfrm>
          <a:prstGeom prst="rect">
            <a:avLst/>
          </a:prstGeom>
          <a:noFill/>
          <a:ln w="9525">
            <a:noFill/>
            <a:miter lim="800000"/>
            <a:headEnd/>
            <a:tailEnd/>
          </a:ln>
        </p:spPr>
        <p:txBody>
          <a:bodyPr vert="horz" wrap="square" lIns="91233" tIns="45615" rIns="91233" bIns="45615" numCol="1" anchor="t" anchorCtr="0" compatLnSpc="1">
            <a:prstTxWarp prst="textNoShape">
              <a:avLst/>
            </a:prstTxWarp>
          </a:bodyPr>
          <a:lstStyle>
            <a:lvl1pPr defTabSz="909907" eaLnBrk="1" hangingPunct="1">
              <a:defRPr sz="1200" b="0">
                <a:ea typeface="ＭＳ Ｐゴシック" pitchFamily="50" charset="-128"/>
              </a:defRPr>
            </a:lvl1pPr>
          </a:lstStyle>
          <a:p>
            <a:pPr>
              <a:defRPr/>
            </a:pPr>
            <a:endParaRPr lang="en-US" altLang="ja-JP"/>
          </a:p>
        </p:txBody>
      </p:sp>
      <p:sp>
        <p:nvSpPr>
          <p:cNvPr id="150531" name="Rectangle 1027"/>
          <p:cNvSpPr>
            <a:spLocks noGrp="1" noChangeArrowheads="1"/>
          </p:cNvSpPr>
          <p:nvPr>
            <p:ph type="dt" idx="1"/>
          </p:nvPr>
        </p:nvSpPr>
        <p:spPr bwMode="auto">
          <a:xfrm>
            <a:off x="3810186" y="1"/>
            <a:ext cx="2894163" cy="460144"/>
          </a:xfrm>
          <a:prstGeom prst="rect">
            <a:avLst/>
          </a:prstGeom>
          <a:noFill/>
          <a:ln w="9525">
            <a:noFill/>
            <a:miter lim="800000"/>
            <a:headEnd/>
            <a:tailEnd/>
          </a:ln>
        </p:spPr>
        <p:txBody>
          <a:bodyPr vert="horz" wrap="square" lIns="91233" tIns="45615" rIns="91233" bIns="45615" numCol="1" anchor="t" anchorCtr="0" compatLnSpc="1">
            <a:prstTxWarp prst="textNoShape">
              <a:avLst/>
            </a:prstTxWarp>
          </a:bodyPr>
          <a:lstStyle>
            <a:lvl1pPr algn="r" defTabSz="909907" eaLnBrk="1" hangingPunct="1">
              <a:defRPr sz="1200" b="0">
                <a:ea typeface="ＭＳ Ｐゴシック" pitchFamily="50" charset="-128"/>
              </a:defRPr>
            </a:lvl1pPr>
          </a:lstStyle>
          <a:p>
            <a:pPr>
              <a:defRPr/>
            </a:pPr>
            <a:endParaRPr lang="en-US" altLang="ja-JP"/>
          </a:p>
        </p:txBody>
      </p:sp>
      <p:sp>
        <p:nvSpPr>
          <p:cNvPr id="494596" name="Rectangle 1028"/>
          <p:cNvSpPr>
            <a:spLocks noGrp="1" noRot="1" noChangeAspect="1" noChangeArrowheads="1" noTextEdit="1"/>
          </p:cNvSpPr>
          <p:nvPr>
            <p:ph type="sldImg" idx="2"/>
          </p:nvPr>
        </p:nvSpPr>
        <p:spPr bwMode="auto">
          <a:xfrm>
            <a:off x="952500" y="760413"/>
            <a:ext cx="4881563" cy="3662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3" name="Rectangle 1029"/>
          <p:cNvSpPr>
            <a:spLocks noGrp="1" noChangeArrowheads="1"/>
          </p:cNvSpPr>
          <p:nvPr>
            <p:ph type="body" sz="quarter" idx="3"/>
          </p:nvPr>
        </p:nvSpPr>
        <p:spPr bwMode="auto">
          <a:xfrm>
            <a:off x="914454" y="4722793"/>
            <a:ext cx="4954014" cy="4420221"/>
          </a:xfrm>
          <a:prstGeom prst="rect">
            <a:avLst/>
          </a:prstGeom>
          <a:noFill/>
          <a:ln w="9525">
            <a:noFill/>
            <a:miter lim="800000"/>
            <a:headEnd/>
            <a:tailEnd/>
          </a:ln>
        </p:spPr>
        <p:txBody>
          <a:bodyPr vert="horz" wrap="square" lIns="91233" tIns="45615" rIns="91233" bIns="45615" numCol="1" anchor="t" anchorCtr="0" compatLnSpc="1">
            <a:prstTxWarp prst="textNoShape">
              <a:avLst/>
            </a:prstTxWarp>
          </a:bodyPr>
          <a:lstStyle/>
          <a:p>
            <a:pPr lvl="0"/>
            <a:r>
              <a:rPr lang="ja-JP" altLang="en-US" noProof="0"/>
              <a:t>マスタ テキストの書式設定</a:t>
            </a:r>
          </a:p>
          <a:p>
            <a:pPr lvl="1"/>
            <a:r>
              <a:rPr lang="ja-JP" altLang="en-US" noProof="0"/>
              <a:t>第 2 レベル</a:t>
            </a:r>
          </a:p>
          <a:p>
            <a:pPr lvl="2"/>
            <a:r>
              <a:rPr lang="ja-JP" altLang="en-US" noProof="0"/>
              <a:t>第 3 レベル</a:t>
            </a:r>
          </a:p>
          <a:p>
            <a:pPr lvl="3"/>
            <a:r>
              <a:rPr lang="ja-JP" altLang="en-US" noProof="0"/>
              <a:t>第 4 レベル</a:t>
            </a:r>
          </a:p>
          <a:p>
            <a:pPr lvl="4"/>
            <a:r>
              <a:rPr lang="ja-JP" altLang="en-US" noProof="0"/>
              <a:t>第 5 レベル</a:t>
            </a:r>
          </a:p>
        </p:txBody>
      </p:sp>
      <p:sp>
        <p:nvSpPr>
          <p:cNvPr id="150534" name="Rectangle 1030"/>
          <p:cNvSpPr>
            <a:spLocks noGrp="1" noChangeArrowheads="1"/>
          </p:cNvSpPr>
          <p:nvPr>
            <p:ph type="ftr" sz="quarter" idx="4"/>
          </p:nvPr>
        </p:nvSpPr>
        <p:spPr bwMode="auto">
          <a:xfrm>
            <a:off x="2" y="9371504"/>
            <a:ext cx="2892592" cy="458568"/>
          </a:xfrm>
          <a:prstGeom prst="rect">
            <a:avLst/>
          </a:prstGeom>
          <a:noFill/>
          <a:ln w="9525">
            <a:noFill/>
            <a:miter lim="800000"/>
            <a:headEnd/>
            <a:tailEnd/>
          </a:ln>
        </p:spPr>
        <p:txBody>
          <a:bodyPr vert="horz" wrap="square" lIns="91233" tIns="45615" rIns="91233" bIns="45615" numCol="1" anchor="b" anchorCtr="0" compatLnSpc="1">
            <a:prstTxWarp prst="textNoShape">
              <a:avLst/>
            </a:prstTxWarp>
          </a:bodyPr>
          <a:lstStyle>
            <a:lvl1pPr defTabSz="909907" eaLnBrk="1" hangingPunct="1">
              <a:defRPr sz="1200" b="0">
                <a:ea typeface="ＭＳ Ｐゴシック" pitchFamily="50" charset="-128"/>
              </a:defRPr>
            </a:lvl1pPr>
          </a:lstStyle>
          <a:p>
            <a:pPr>
              <a:defRPr/>
            </a:pPr>
            <a:endParaRPr lang="en-US" altLang="ja-JP"/>
          </a:p>
        </p:txBody>
      </p:sp>
      <p:sp>
        <p:nvSpPr>
          <p:cNvPr id="150535" name="Rectangle 1031"/>
          <p:cNvSpPr>
            <a:spLocks noGrp="1" noChangeArrowheads="1"/>
          </p:cNvSpPr>
          <p:nvPr>
            <p:ph type="sldNum" sz="quarter" idx="5"/>
          </p:nvPr>
        </p:nvSpPr>
        <p:spPr bwMode="auto">
          <a:xfrm>
            <a:off x="3810186" y="9371504"/>
            <a:ext cx="2894163" cy="458568"/>
          </a:xfrm>
          <a:prstGeom prst="rect">
            <a:avLst/>
          </a:prstGeom>
          <a:noFill/>
          <a:ln w="9525">
            <a:noFill/>
            <a:miter lim="800000"/>
            <a:headEnd/>
            <a:tailEnd/>
          </a:ln>
        </p:spPr>
        <p:txBody>
          <a:bodyPr vert="horz" wrap="square" lIns="91233" tIns="45615" rIns="91233" bIns="45615" numCol="1" anchor="b" anchorCtr="0" compatLnSpc="1">
            <a:prstTxWarp prst="textNoShape">
              <a:avLst/>
            </a:prstTxWarp>
          </a:bodyPr>
          <a:lstStyle>
            <a:lvl1pPr algn="r" defTabSz="908551" eaLnBrk="1" hangingPunct="1">
              <a:defRPr sz="1200" b="0">
                <a:ea typeface="ＭＳ Ｐゴシック" panose="020B0600070205080204" pitchFamily="50" charset="-128"/>
              </a:defRPr>
            </a:lvl1pPr>
          </a:lstStyle>
          <a:p>
            <a:pPr>
              <a:defRPr/>
            </a:pPr>
            <a:fld id="{B05419E0-739A-4F41-A806-4C218A7CAE30}" type="slidenum">
              <a:rPr lang="ja-JP" altLang="en-US"/>
              <a:pPr>
                <a:defRPr/>
              </a:pPr>
              <a:t>‹#›</a:t>
            </a:fld>
            <a:endParaRPr lang="en-US" altLang="ja-JP"/>
          </a:p>
        </p:txBody>
      </p:sp>
    </p:spTree>
    <p:extLst>
      <p:ext uri="{BB962C8B-B14F-4D97-AF65-F5344CB8AC3E}">
        <p14:creationId xmlns:p14="http://schemas.microsoft.com/office/powerpoint/2010/main" val="18122816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D257A-771F-263D-47E5-F764E3CB1B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F24A23-3C59-E2A5-A7DB-9207190464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6CB1B4-4B00-3286-226C-80C3BA05A50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86A5D9F-F44A-B72F-30F5-54B4CCFB498A}"/>
              </a:ext>
            </a:extLst>
          </p:cNvPr>
          <p:cNvSpPr>
            <a:spLocks noGrp="1"/>
          </p:cNvSpPr>
          <p:nvPr>
            <p:ph type="sldNum" sz="quarter" idx="10"/>
          </p:nvPr>
        </p:nvSpPr>
        <p:spPr/>
        <p:txBody>
          <a:bodyPr/>
          <a:lstStyle/>
          <a:p>
            <a:pPr>
              <a:defRPr/>
            </a:pPr>
            <a:fld id="{B05419E0-739A-4F41-A806-4C218A7CAE30}" type="slidenum">
              <a:rPr lang="ja-JP" altLang="en-US" smtClean="0"/>
              <a:pPr>
                <a:defRPr/>
              </a:pPr>
              <a:t>2</a:t>
            </a:fld>
            <a:endParaRPr lang="en-US" altLang="ja-JP"/>
          </a:p>
        </p:txBody>
      </p:sp>
    </p:spTree>
    <p:extLst>
      <p:ext uri="{BB962C8B-B14F-4D97-AF65-F5344CB8AC3E}">
        <p14:creationId xmlns:p14="http://schemas.microsoft.com/office/powerpoint/2010/main" val="88976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6E8A-DA1C-E072-08C3-35FC15D5B3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594736-8221-2676-EDBC-A469DDB0CE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5DDF86-9736-529F-2F9F-E1B3186D772F}"/>
              </a:ext>
            </a:extLst>
          </p:cNvPr>
          <p:cNvSpPr>
            <a:spLocks noGrp="1"/>
          </p:cNvSpPr>
          <p:nvPr>
            <p:ph type="body" idx="1"/>
          </p:nvPr>
        </p:nvSpPr>
        <p:spPr/>
        <p:txBody>
          <a:bodyPr/>
          <a:lstStyle/>
          <a:p>
            <a:r>
              <a:rPr kumimoji="1" lang="ja-JP" altLang="en-US" dirty="0"/>
              <a:t>ヒト・モノ・カネの課題を解決する取組の一つに、民間のノウハウ・創意工夫を活用する「官民連携事業」がある。</a:t>
            </a:r>
          </a:p>
        </p:txBody>
      </p:sp>
      <p:sp>
        <p:nvSpPr>
          <p:cNvPr id="4" name="スライド番号プレースホルダー 3">
            <a:extLst>
              <a:ext uri="{FF2B5EF4-FFF2-40B4-BE49-F238E27FC236}">
                <a16:creationId xmlns:a16="http://schemas.microsoft.com/office/drawing/2014/main" id="{218BDFA3-3AE8-3507-C30E-D31C43F50490}"/>
              </a:ext>
            </a:extLst>
          </p:cNvPr>
          <p:cNvSpPr>
            <a:spLocks noGrp="1"/>
          </p:cNvSpPr>
          <p:nvPr>
            <p:ph type="sldNum" sz="quarter" idx="10"/>
          </p:nvPr>
        </p:nvSpPr>
        <p:spPr/>
        <p:txBody>
          <a:bodyPr/>
          <a:lstStyle/>
          <a:p>
            <a:pPr>
              <a:defRPr/>
            </a:pPr>
            <a:fld id="{B05419E0-739A-4F41-A806-4C218A7CAE30}" type="slidenum">
              <a:rPr lang="ja-JP" altLang="en-US" smtClean="0"/>
              <a:pPr>
                <a:defRPr/>
              </a:pPr>
              <a:t>11</a:t>
            </a:fld>
            <a:endParaRPr lang="en-US" altLang="ja-JP"/>
          </a:p>
        </p:txBody>
      </p:sp>
    </p:spTree>
    <p:extLst>
      <p:ext uri="{BB962C8B-B14F-4D97-AF65-F5344CB8AC3E}">
        <p14:creationId xmlns:p14="http://schemas.microsoft.com/office/powerpoint/2010/main" val="2985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管理・更新一体マネジメント方式（レベル</a:t>
            </a:r>
            <a:r>
              <a:rPr kumimoji="1" lang="en-US" altLang="ja-JP" dirty="0"/>
              <a:t>3.5</a:t>
            </a:r>
            <a:r>
              <a:rPr kumimoji="1" lang="ja-JP" altLang="en-US" dirty="0"/>
              <a:t>）を導入する方針</a:t>
            </a:r>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12</a:t>
            </a:fld>
            <a:endParaRPr lang="en-US" altLang="ja-JP"/>
          </a:p>
        </p:txBody>
      </p:sp>
    </p:spTree>
    <p:extLst>
      <p:ext uri="{BB962C8B-B14F-4D97-AF65-F5344CB8AC3E}">
        <p14:creationId xmlns:p14="http://schemas.microsoft.com/office/powerpoint/2010/main" val="225712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一つ以上の処理区で全ての施設等を対象としない場合は客観的説明が必要</a:t>
            </a:r>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13</a:t>
            </a:fld>
            <a:endParaRPr lang="en-US" altLang="ja-JP"/>
          </a:p>
        </p:txBody>
      </p:sp>
    </p:spTree>
    <p:extLst>
      <p:ext uri="{BB962C8B-B14F-4D97-AF65-F5344CB8AC3E}">
        <p14:creationId xmlns:p14="http://schemas.microsoft.com/office/powerpoint/2010/main" val="265596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0468">
              <a:defRPr/>
            </a:pPr>
            <a:r>
              <a:rPr lang="ja-JP" altLang="en-US" dirty="0">
                <a:latin typeface="Meiryo UI" panose="020B0604030504040204" pitchFamily="50" charset="-128"/>
                <a:ea typeface="Meiryo UI" panose="020B0604030504040204" pitchFamily="50" charset="-128"/>
              </a:rPr>
              <a:t>ウォーター</a:t>
            </a:r>
            <a:r>
              <a:rPr lang="en-US" altLang="ja-JP" dirty="0">
                <a:latin typeface="Meiryo UI" panose="020B0604030504040204" pitchFamily="50" charset="-128"/>
                <a:ea typeface="Meiryo UI" panose="020B0604030504040204" pitchFamily="50" charset="-128"/>
              </a:rPr>
              <a:t>PPP</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要件の三つ目について、本市では、</a:t>
            </a:r>
            <a:r>
              <a:rPr lang="ja-JP" altLang="en-US" dirty="0">
                <a:solidFill>
                  <a:srgbClr val="C00000"/>
                </a:solidFill>
                <a:latin typeface="Meiryo UI" panose="020B0604030504040204" pitchFamily="50" charset="-128"/>
                <a:ea typeface="Meiryo UI" panose="020B0604030504040204" pitchFamily="50" charset="-128"/>
              </a:rPr>
              <a:t>維持管理と更新の一体マネジメント</a:t>
            </a:r>
            <a:r>
              <a:rPr lang="ja-JP" altLang="en-US" dirty="0">
                <a:latin typeface="Meiryo UI" panose="020B0604030504040204" pitchFamily="50" charset="-128"/>
                <a:ea typeface="Meiryo UI" panose="020B0604030504040204" pitchFamily="50" charset="-128"/>
              </a:rPr>
              <a:t>は、今後の検討により、</a:t>
            </a:r>
            <a:r>
              <a:rPr lang="ja-JP" altLang="en-US" dirty="0">
                <a:solidFill>
                  <a:srgbClr val="C00000"/>
                </a:solidFill>
                <a:latin typeface="Meiryo UI" panose="020B0604030504040204" pitchFamily="50" charset="-128"/>
                <a:ea typeface="Meiryo UI" panose="020B0604030504040204" pitchFamily="50" charset="-128"/>
              </a:rPr>
              <a:t>「更新支援型」あるいは「更新実施型」を適用</a:t>
            </a:r>
            <a:r>
              <a:rPr lang="ja-JP" altLang="en-US" dirty="0">
                <a:latin typeface="Meiryo UI" panose="020B0604030504040204" pitchFamily="50" charset="-128"/>
                <a:ea typeface="Meiryo UI" panose="020B0604030504040204" pitchFamily="50" charset="-128"/>
              </a:rPr>
              <a:t>。現時点では、「更新支援型」の方が有力。</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14</a:t>
            </a:fld>
            <a:endParaRPr lang="en-US" altLang="ja-JP"/>
          </a:p>
        </p:txBody>
      </p:sp>
    </p:spTree>
    <p:extLst>
      <p:ext uri="{BB962C8B-B14F-4D97-AF65-F5344CB8AC3E}">
        <p14:creationId xmlns:p14="http://schemas.microsoft.com/office/powerpoint/2010/main" val="259024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C00000"/>
                </a:solidFill>
                <a:latin typeface="Meiryo UI" panose="020B0604030504040204" pitchFamily="50" charset="-128"/>
                <a:ea typeface="Meiryo UI" panose="020B0604030504040204" pitchFamily="50" charset="-128"/>
              </a:rPr>
              <a:t>事業範囲（対象施設・業務内容）は、</a:t>
            </a:r>
            <a:r>
              <a:rPr lang="zh-TW" altLang="en-US" dirty="0">
                <a:solidFill>
                  <a:srgbClr val="C00000"/>
                </a:solidFill>
                <a:latin typeface="Meiryo UI" panose="020B0604030504040204" pitchFamily="50" charset="-128"/>
                <a:ea typeface="Meiryo UI" panose="020B0604030504040204" pitchFamily="50" charset="-128"/>
              </a:rPr>
              <a:t>農業集落排水施設</a:t>
            </a:r>
            <a:r>
              <a:rPr lang="ja-JP" altLang="en-US" dirty="0">
                <a:solidFill>
                  <a:srgbClr val="C00000"/>
                </a:solidFill>
                <a:latin typeface="Meiryo UI" panose="020B0604030504040204" pitchFamily="50" charset="-128"/>
                <a:ea typeface="Meiryo UI" panose="020B0604030504040204" pitchFamily="50" charset="-128"/>
              </a:rPr>
              <a:t>を含めずに、</a:t>
            </a:r>
            <a:r>
              <a:rPr lang="zh-TW" altLang="en-US" dirty="0">
                <a:solidFill>
                  <a:srgbClr val="C00000"/>
                </a:solidFill>
                <a:latin typeface="Meiryo UI" panose="020B0604030504040204" pitchFamily="50" charset="-128"/>
                <a:ea typeface="Meiryo UI" panose="020B0604030504040204" pitchFamily="50" charset="-128"/>
              </a:rPr>
              <a:t>公共下水道施設（公共</a:t>
            </a:r>
            <a:r>
              <a:rPr lang="en-US" altLang="zh-TW" dirty="0">
                <a:solidFill>
                  <a:srgbClr val="C00000"/>
                </a:solidFill>
                <a:latin typeface="Meiryo UI" panose="020B0604030504040204" pitchFamily="50" charset="-128"/>
                <a:ea typeface="Meiryo UI" panose="020B0604030504040204" pitchFamily="50" charset="-128"/>
              </a:rPr>
              <a:t>+</a:t>
            </a:r>
            <a:r>
              <a:rPr lang="zh-TW" altLang="en-US" dirty="0">
                <a:solidFill>
                  <a:srgbClr val="C00000"/>
                </a:solidFill>
                <a:latin typeface="Meiryo UI" panose="020B0604030504040204" pitchFamily="50" charset="-128"/>
                <a:ea typeface="Meiryo UI" panose="020B0604030504040204" pitchFamily="50" charset="-128"/>
              </a:rPr>
              <a:t>特環）</a:t>
            </a:r>
            <a:r>
              <a:rPr lang="ja-JP" altLang="en-US" dirty="0">
                <a:solidFill>
                  <a:srgbClr val="C00000"/>
                </a:solidFill>
                <a:latin typeface="Meiryo UI" panose="020B0604030504040204" pitchFamily="50" charset="-128"/>
                <a:ea typeface="Meiryo UI" panose="020B0604030504040204" pitchFamily="50" charset="-128"/>
              </a:rPr>
              <a:t>とする。</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15</a:t>
            </a:fld>
            <a:endParaRPr lang="en-US" altLang="ja-JP"/>
          </a:p>
        </p:txBody>
      </p:sp>
    </p:spTree>
    <p:extLst>
      <p:ext uri="{BB962C8B-B14F-4D97-AF65-F5344CB8AC3E}">
        <p14:creationId xmlns:p14="http://schemas.microsoft.com/office/powerpoint/2010/main" val="93440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21DD-E293-1D09-0CC5-0162AD75D5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FA4908-DA46-B005-3548-B5F73C5D00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D1D413-0245-5B77-DACC-CF919AD2FD45}"/>
              </a:ext>
            </a:extLst>
          </p:cNvPr>
          <p:cNvSpPr>
            <a:spLocks noGrp="1"/>
          </p:cNvSpPr>
          <p:nvPr>
            <p:ph type="body" idx="1"/>
          </p:nvPr>
        </p:nvSpPr>
        <p:spPr/>
        <p:txBody>
          <a:bodyPr/>
          <a:lstStyle/>
          <a:p>
            <a:r>
              <a:rPr kumimoji="1" lang="ja-JP" altLang="en-US" dirty="0"/>
              <a:t>現時点では「更新支援型」であるケース</a:t>
            </a:r>
            <a:r>
              <a:rPr kumimoji="1" lang="en-US" altLang="ja-JP" dirty="0"/>
              <a:t>3</a:t>
            </a:r>
            <a:r>
              <a:rPr kumimoji="1" lang="ja-JP" altLang="en-US" dirty="0"/>
              <a:t>または</a:t>
            </a:r>
            <a:r>
              <a:rPr kumimoji="1" lang="en-US" altLang="ja-JP" dirty="0"/>
              <a:t>4</a:t>
            </a:r>
            <a:r>
              <a:rPr kumimoji="1" lang="ja-JP" altLang="en-US" dirty="0"/>
              <a:t>を想定</a:t>
            </a:r>
          </a:p>
        </p:txBody>
      </p:sp>
      <p:sp>
        <p:nvSpPr>
          <p:cNvPr id="4" name="スライド番号プレースホルダー 3">
            <a:extLst>
              <a:ext uri="{FF2B5EF4-FFF2-40B4-BE49-F238E27FC236}">
                <a16:creationId xmlns:a16="http://schemas.microsoft.com/office/drawing/2014/main" id="{EBC9DF9D-80BC-1193-81A3-3E928371CB53}"/>
              </a:ext>
            </a:extLst>
          </p:cNvPr>
          <p:cNvSpPr>
            <a:spLocks noGrp="1"/>
          </p:cNvSpPr>
          <p:nvPr>
            <p:ph type="sldNum" sz="quarter" idx="5"/>
          </p:nvPr>
        </p:nvSpPr>
        <p:spPr/>
        <p:txBody>
          <a:bodyPr/>
          <a:lstStyle/>
          <a:p>
            <a:pPr>
              <a:defRPr/>
            </a:pPr>
            <a:fld id="{B05419E0-739A-4F41-A806-4C218A7CAE30}" type="slidenum">
              <a:rPr lang="ja-JP" altLang="en-US" smtClean="0"/>
              <a:pPr>
                <a:defRPr/>
              </a:pPr>
              <a:t>16</a:t>
            </a:fld>
            <a:endParaRPr lang="en-US" altLang="ja-JP"/>
          </a:p>
        </p:txBody>
      </p:sp>
    </p:spTree>
    <p:extLst>
      <p:ext uri="{BB962C8B-B14F-4D97-AF65-F5344CB8AC3E}">
        <p14:creationId xmlns:p14="http://schemas.microsoft.com/office/powerpoint/2010/main" val="149529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47139-645D-5E2F-795D-F994F53EDA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9156EC-001E-BB2E-8BCA-AF1573B1F20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A729B0-AB49-4B18-AB4F-FC1C577A8F73}"/>
              </a:ext>
            </a:extLst>
          </p:cNvPr>
          <p:cNvSpPr>
            <a:spLocks noGrp="1"/>
          </p:cNvSpPr>
          <p:nvPr>
            <p:ph type="body" idx="1"/>
          </p:nvPr>
        </p:nvSpPr>
        <p:spPr/>
        <p:txBody>
          <a:bodyPr/>
          <a:lstStyle/>
          <a:p>
            <a:r>
              <a:rPr kumimoji="1" lang="ja-JP" altLang="en-US" dirty="0"/>
              <a:t>官民連携事業の対象とする施設・業務内容、</a:t>
            </a:r>
            <a:r>
              <a:rPr kumimoji="1" lang="zh-TW" altLang="en-US" dirty="0"/>
              <a:t>事業範囲（案）</a:t>
            </a:r>
            <a:r>
              <a:rPr kumimoji="1" lang="ja-JP" altLang="en-US" dirty="0"/>
              <a:t>を説明</a:t>
            </a:r>
          </a:p>
          <a:p>
            <a:endParaRPr kumimoji="1" lang="ja-JP" altLang="en-US" dirty="0"/>
          </a:p>
        </p:txBody>
      </p:sp>
      <p:sp>
        <p:nvSpPr>
          <p:cNvPr id="4" name="スライド番号プレースホルダー 3">
            <a:extLst>
              <a:ext uri="{FF2B5EF4-FFF2-40B4-BE49-F238E27FC236}">
                <a16:creationId xmlns:a16="http://schemas.microsoft.com/office/drawing/2014/main" id="{10925861-2122-5716-F81F-0C5DC347DFB8}"/>
              </a:ext>
            </a:extLst>
          </p:cNvPr>
          <p:cNvSpPr>
            <a:spLocks noGrp="1"/>
          </p:cNvSpPr>
          <p:nvPr>
            <p:ph type="sldNum" sz="quarter" idx="5"/>
          </p:nvPr>
        </p:nvSpPr>
        <p:spPr/>
        <p:txBody>
          <a:bodyPr/>
          <a:lstStyle/>
          <a:p>
            <a:pPr>
              <a:defRPr/>
            </a:pPr>
            <a:fld id="{B05419E0-739A-4F41-A806-4C218A7CAE30}" type="slidenum">
              <a:rPr lang="ja-JP" altLang="en-US" smtClean="0"/>
              <a:pPr>
                <a:defRPr/>
              </a:pPr>
              <a:t>17</a:t>
            </a:fld>
            <a:endParaRPr lang="en-US" altLang="ja-JP"/>
          </a:p>
        </p:txBody>
      </p:sp>
    </p:spTree>
    <p:extLst>
      <p:ext uri="{BB962C8B-B14F-4D97-AF65-F5344CB8AC3E}">
        <p14:creationId xmlns:p14="http://schemas.microsoft.com/office/powerpoint/2010/main" val="79408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官民連携導入検討の流れを説明</a:t>
            </a:r>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18</a:t>
            </a:fld>
            <a:endParaRPr lang="en-US" altLang="ja-JP"/>
          </a:p>
        </p:txBody>
      </p:sp>
    </p:spTree>
    <p:extLst>
      <p:ext uri="{BB962C8B-B14F-4D97-AF65-F5344CB8AC3E}">
        <p14:creationId xmlns:p14="http://schemas.microsoft.com/office/powerpoint/2010/main" val="1161831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a:t>
            </a:r>
            <a:r>
              <a:rPr kumimoji="1" lang="en-US" altLang="ja-JP" dirty="0"/>
              <a:t>7</a:t>
            </a:r>
            <a:r>
              <a:rPr kumimoji="1" lang="ja-JP" altLang="en-US" dirty="0"/>
              <a:t>年度導入可能性調査の流れを説明</a:t>
            </a:r>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19</a:t>
            </a:fld>
            <a:endParaRPr lang="en-US" altLang="ja-JP"/>
          </a:p>
        </p:txBody>
      </p:sp>
    </p:spTree>
    <p:extLst>
      <p:ext uri="{BB962C8B-B14F-4D97-AF65-F5344CB8AC3E}">
        <p14:creationId xmlns:p14="http://schemas.microsoft.com/office/powerpoint/2010/main" val="108425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アンケート調査への協力のお願い</a:t>
            </a:r>
          </a:p>
        </p:txBody>
      </p:sp>
      <p:sp>
        <p:nvSpPr>
          <p:cNvPr id="4" name="スライド番号プレースホルダー 3"/>
          <p:cNvSpPr>
            <a:spLocks noGrp="1"/>
          </p:cNvSpPr>
          <p:nvPr>
            <p:ph type="sldNum" sz="quarter" idx="5"/>
          </p:nvPr>
        </p:nvSpPr>
        <p:spPr/>
        <p:txBody>
          <a:bodyPr/>
          <a:lstStyle/>
          <a:p>
            <a:pPr>
              <a:defRPr/>
            </a:pPr>
            <a:fld id="{B05419E0-739A-4F41-A806-4C218A7CAE30}" type="slidenum">
              <a:rPr lang="ja-JP" altLang="en-US" smtClean="0"/>
              <a:pPr>
                <a:defRPr/>
              </a:pPr>
              <a:t>20</a:t>
            </a:fld>
            <a:endParaRPr lang="en-US" altLang="ja-JP"/>
          </a:p>
        </p:txBody>
      </p:sp>
    </p:spTree>
    <p:extLst>
      <p:ext uri="{BB962C8B-B14F-4D97-AF65-F5344CB8AC3E}">
        <p14:creationId xmlns:p14="http://schemas.microsoft.com/office/powerpoint/2010/main" val="180737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D257A-771F-263D-47E5-F764E3CB1B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F24A23-3C59-E2A5-A7DB-9207190464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6CB1B4-4B00-3286-226C-80C3BA05A50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86A5D9F-F44A-B72F-30F5-54B4CCFB498A}"/>
              </a:ext>
            </a:extLst>
          </p:cNvPr>
          <p:cNvSpPr>
            <a:spLocks noGrp="1"/>
          </p:cNvSpPr>
          <p:nvPr>
            <p:ph type="sldNum" sz="quarter" idx="10"/>
          </p:nvPr>
        </p:nvSpPr>
        <p:spPr/>
        <p:txBody>
          <a:bodyPr/>
          <a:lstStyle/>
          <a:p>
            <a:pPr>
              <a:defRPr/>
            </a:pPr>
            <a:fld id="{B05419E0-739A-4F41-A806-4C218A7CAE30}" type="slidenum">
              <a:rPr lang="ja-JP" altLang="en-US" smtClean="0"/>
              <a:pPr>
                <a:defRPr/>
              </a:pPr>
              <a:t>3</a:t>
            </a:fld>
            <a:endParaRPr lang="en-US" altLang="ja-JP"/>
          </a:p>
        </p:txBody>
      </p:sp>
    </p:spTree>
    <p:extLst>
      <p:ext uri="{BB962C8B-B14F-4D97-AF65-F5344CB8AC3E}">
        <p14:creationId xmlns:p14="http://schemas.microsoft.com/office/powerpoint/2010/main" val="88976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蓮田市下水道事業の経緯・概要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05419E0-739A-4F41-A806-4C218A7CAE30}" type="slidenum">
              <a:rPr lang="ja-JP" altLang="en-US" smtClean="0"/>
              <a:pPr>
                <a:defRPr/>
              </a:pPr>
              <a:t>4</a:t>
            </a:fld>
            <a:endParaRPr lang="en-US" altLang="ja-JP"/>
          </a:p>
        </p:txBody>
      </p:sp>
    </p:spTree>
    <p:extLst>
      <p:ext uri="{BB962C8B-B14F-4D97-AF65-F5344CB8AC3E}">
        <p14:creationId xmlns:p14="http://schemas.microsoft.com/office/powerpoint/2010/main" val="85016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547E-A693-7538-F3D4-3E9612DCA9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6908F53-BC1E-7E68-F1A4-CA4EDD70AF9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2816AE-98B3-D902-D518-A5C26D2B9DBB}"/>
              </a:ext>
            </a:extLst>
          </p:cNvPr>
          <p:cNvSpPr>
            <a:spLocks noGrp="1"/>
          </p:cNvSpPr>
          <p:nvPr>
            <p:ph type="body" idx="1"/>
          </p:nvPr>
        </p:nvSpPr>
        <p:spPr/>
        <p:txBody>
          <a:bodyPr/>
          <a:lstStyle/>
          <a:p>
            <a:pPr defTabSz="906553">
              <a:defRPr/>
            </a:pPr>
            <a:r>
              <a:rPr lang="ja-JP" altLang="en-US" dirty="0">
                <a:latin typeface="Meiryo UI" panose="020B0604030504040204" pitchFamily="50" charset="-128"/>
                <a:ea typeface="Meiryo UI" panose="020B0604030504040204" pitchFamily="50" charset="-128"/>
              </a:rPr>
              <a:t>公共下水道施設の概要</a:t>
            </a:r>
            <a:endParaRPr kumimoji="1" lang="ja-JP" altLang="en-US" dirty="0"/>
          </a:p>
        </p:txBody>
      </p:sp>
      <p:sp>
        <p:nvSpPr>
          <p:cNvPr id="4" name="スライド番号プレースホルダー 3">
            <a:extLst>
              <a:ext uri="{FF2B5EF4-FFF2-40B4-BE49-F238E27FC236}">
                <a16:creationId xmlns:a16="http://schemas.microsoft.com/office/drawing/2014/main" id="{A4FE672C-800F-F72E-A1C4-1DEC524A9544}"/>
              </a:ext>
            </a:extLst>
          </p:cNvPr>
          <p:cNvSpPr>
            <a:spLocks noGrp="1"/>
          </p:cNvSpPr>
          <p:nvPr>
            <p:ph type="sldNum" sz="quarter" idx="10"/>
          </p:nvPr>
        </p:nvSpPr>
        <p:spPr/>
        <p:txBody>
          <a:bodyPr/>
          <a:lstStyle/>
          <a:p>
            <a:pPr>
              <a:defRPr/>
            </a:pPr>
            <a:fld id="{B05419E0-739A-4F41-A806-4C218A7CAE30}" type="slidenum">
              <a:rPr lang="ja-JP" altLang="en-US" smtClean="0"/>
              <a:pPr>
                <a:defRPr/>
              </a:pPr>
              <a:t>5</a:t>
            </a:fld>
            <a:endParaRPr lang="en-US" altLang="ja-JP"/>
          </a:p>
        </p:txBody>
      </p:sp>
    </p:spTree>
    <p:extLst>
      <p:ext uri="{BB962C8B-B14F-4D97-AF65-F5344CB8AC3E}">
        <p14:creationId xmlns:p14="http://schemas.microsoft.com/office/powerpoint/2010/main" val="3600383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A63A7-E835-0A9E-AEF4-18D519C164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7A7383-ED41-F119-D509-5C720C984B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B87ADB-271B-67A0-0BA8-FB732CA46B47}"/>
              </a:ext>
            </a:extLst>
          </p:cNvPr>
          <p:cNvSpPr>
            <a:spLocks noGrp="1"/>
          </p:cNvSpPr>
          <p:nvPr>
            <p:ph type="body" idx="1"/>
          </p:nvPr>
        </p:nvSpPr>
        <p:spPr/>
        <p:txBody>
          <a:bodyPr/>
          <a:lstStyle/>
          <a:p>
            <a:pPr defTabSz="906553">
              <a:defRPr/>
            </a:pPr>
            <a:r>
              <a:rPr lang="ja-JP" altLang="en-US" dirty="0">
                <a:latin typeface="Meiryo UI" panose="020B0604030504040204" pitchFamily="50" charset="-128"/>
                <a:ea typeface="Meiryo UI" panose="020B0604030504040204" pitchFamily="50" charset="-128"/>
              </a:rPr>
              <a:t>農業集落排水施設の概要</a:t>
            </a:r>
            <a:endParaRPr kumimoji="1" lang="en-US" altLang="ja-JP" dirty="0"/>
          </a:p>
        </p:txBody>
      </p:sp>
      <p:sp>
        <p:nvSpPr>
          <p:cNvPr id="4" name="スライド番号プレースホルダー 3">
            <a:extLst>
              <a:ext uri="{FF2B5EF4-FFF2-40B4-BE49-F238E27FC236}">
                <a16:creationId xmlns:a16="http://schemas.microsoft.com/office/drawing/2014/main" id="{3CF62507-4479-6DE6-5103-D0C99940F2C0}"/>
              </a:ext>
            </a:extLst>
          </p:cNvPr>
          <p:cNvSpPr>
            <a:spLocks noGrp="1"/>
          </p:cNvSpPr>
          <p:nvPr>
            <p:ph type="sldNum" sz="quarter" idx="10"/>
          </p:nvPr>
        </p:nvSpPr>
        <p:spPr/>
        <p:txBody>
          <a:bodyPr/>
          <a:lstStyle/>
          <a:p>
            <a:pPr>
              <a:defRPr/>
            </a:pPr>
            <a:fld id="{B05419E0-739A-4F41-A806-4C218A7CAE30}" type="slidenum">
              <a:rPr lang="ja-JP" altLang="en-US" smtClean="0"/>
              <a:pPr>
                <a:defRPr/>
              </a:pPr>
              <a:t>6</a:t>
            </a:fld>
            <a:endParaRPr lang="en-US" altLang="ja-JP"/>
          </a:p>
        </p:txBody>
      </p:sp>
    </p:spTree>
    <p:extLst>
      <p:ext uri="{BB962C8B-B14F-4D97-AF65-F5344CB8AC3E}">
        <p14:creationId xmlns:p14="http://schemas.microsoft.com/office/powerpoint/2010/main" val="213834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FA7E-40F9-5CDB-18D8-090AE06D8A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AE75A6-0730-2A2E-6004-759E9EAA00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E56D5C-E835-8894-E4AA-58E6AAE04237}"/>
              </a:ext>
            </a:extLst>
          </p:cNvPr>
          <p:cNvSpPr>
            <a:spLocks noGrp="1"/>
          </p:cNvSpPr>
          <p:nvPr>
            <p:ph type="body" idx="1"/>
          </p:nvPr>
        </p:nvSpPr>
        <p:spPr/>
        <p:txBody>
          <a:bodyPr/>
          <a:lstStyle/>
          <a:p>
            <a:r>
              <a:rPr lang="ja-JP" altLang="en-US" dirty="0">
                <a:latin typeface="Meiryo UI" panose="020B0604030504040204" pitchFamily="50" charset="-128"/>
                <a:ea typeface="Meiryo UI" panose="020B0604030504040204" pitchFamily="50" charset="-128"/>
              </a:rPr>
              <a:t>今後、職員数がさらに減少していくことを見通し、</a:t>
            </a:r>
            <a:r>
              <a:rPr lang="ja-JP" altLang="en-US" dirty="0">
                <a:solidFill>
                  <a:srgbClr val="C00000"/>
                </a:solidFill>
                <a:latin typeface="Meiryo UI" panose="020B0604030504040204" pitchFamily="50" charset="-128"/>
                <a:ea typeface="Meiryo UI" panose="020B0604030504040204" pitchFamily="50" charset="-128"/>
              </a:rPr>
              <a:t>専門技術の継承・担保が必要</a:t>
            </a:r>
            <a:endParaRPr kumimoji="1" lang="ja-JP" altLang="en-US" dirty="0"/>
          </a:p>
        </p:txBody>
      </p:sp>
      <p:sp>
        <p:nvSpPr>
          <p:cNvPr id="4" name="スライド番号プレースホルダー 3">
            <a:extLst>
              <a:ext uri="{FF2B5EF4-FFF2-40B4-BE49-F238E27FC236}">
                <a16:creationId xmlns:a16="http://schemas.microsoft.com/office/drawing/2014/main" id="{3DF1CF02-AC2B-FF30-8448-4AAACDAF8D97}"/>
              </a:ext>
            </a:extLst>
          </p:cNvPr>
          <p:cNvSpPr>
            <a:spLocks noGrp="1"/>
          </p:cNvSpPr>
          <p:nvPr>
            <p:ph type="sldNum" sz="quarter" idx="10"/>
          </p:nvPr>
        </p:nvSpPr>
        <p:spPr/>
        <p:txBody>
          <a:bodyPr/>
          <a:lstStyle/>
          <a:p>
            <a:pPr>
              <a:defRPr/>
            </a:pPr>
            <a:fld id="{B05419E0-739A-4F41-A806-4C218A7CAE30}" type="slidenum">
              <a:rPr lang="ja-JP" altLang="en-US" smtClean="0"/>
              <a:pPr>
                <a:defRPr/>
              </a:pPr>
              <a:t>7</a:t>
            </a:fld>
            <a:endParaRPr lang="en-US" altLang="ja-JP"/>
          </a:p>
        </p:txBody>
      </p:sp>
    </p:spTree>
    <p:extLst>
      <p:ext uri="{BB962C8B-B14F-4D97-AF65-F5344CB8AC3E}">
        <p14:creationId xmlns:p14="http://schemas.microsoft.com/office/powerpoint/2010/main" val="287027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B389-73F7-4251-A69F-CFB7065A6C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448E88-C27D-8DD1-7251-D2F70C57B4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3BD534-C077-54FB-494F-BD2AF54C399D}"/>
              </a:ext>
            </a:extLst>
          </p:cNvPr>
          <p:cNvSpPr>
            <a:spLocks noGrp="1"/>
          </p:cNvSpPr>
          <p:nvPr>
            <p:ph type="body" idx="1"/>
          </p:nvPr>
        </p:nvSpPr>
        <p:spPr/>
        <p:txBody>
          <a:bodyPr/>
          <a:lstStyle/>
          <a:p>
            <a:r>
              <a:rPr lang="ja-JP" altLang="en-US" dirty="0">
                <a:latin typeface="Meiryo UI" panose="020B0604030504040204" pitchFamily="50" charset="-128"/>
                <a:ea typeface="Meiryo UI" panose="020B0604030504040204" pitchFamily="50" charset="-128"/>
              </a:rPr>
              <a:t>管路施設における</a:t>
            </a:r>
            <a:r>
              <a:rPr lang="ja-JP" altLang="en-US" dirty="0">
                <a:solidFill>
                  <a:srgbClr val="C00000"/>
                </a:solidFill>
                <a:latin typeface="Meiryo UI" panose="020B0604030504040204" pitchFamily="50" charset="-128"/>
                <a:ea typeface="Meiryo UI" panose="020B0604030504040204" pitchFamily="50" charset="-128"/>
              </a:rPr>
              <a:t>老朽化施設が、今後急増する見込みであるため、適切な時期に改築・更新を実施</a:t>
            </a:r>
            <a:r>
              <a:rPr lang="ja-JP" altLang="en-US" dirty="0">
                <a:latin typeface="Meiryo UI" panose="020B0604030504040204" pitchFamily="50" charset="-128"/>
                <a:ea typeface="Meiryo UI" panose="020B0604030504040204" pitchFamily="50" charset="-128"/>
              </a:rPr>
              <a:t>していく必要がある。</a:t>
            </a:r>
            <a:endParaRPr kumimoji="1" lang="ja-JP" altLang="en-US" dirty="0"/>
          </a:p>
        </p:txBody>
      </p:sp>
      <p:sp>
        <p:nvSpPr>
          <p:cNvPr id="4" name="スライド番号プレースホルダー 3">
            <a:extLst>
              <a:ext uri="{FF2B5EF4-FFF2-40B4-BE49-F238E27FC236}">
                <a16:creationId xmlns:a16="http://schemas.microsoft.com/office/drawing/2014/main" id="{565E2AD2-6B97-725F-6D0C-25737D8916AB}"/>
              </a:ext>
            </a:extLst>
          </p:cNvPr>
          <p:cNvSpPr>
            <a:spLocks noGrp="1"/>
          </p:cNvSpPr>
          <p:nvPr>
            <p:ph type="sldNum" sz="quarter" idx="10"/>
          </p:nvPr>
        </p:nvSpPr>
        <p:spPr/>
        <p:txBody>
          <a:bodyPr/>
          <a:lstStyle/>
          <a:p>
            <a:pPr>
              <a:defRPr/>
            </a:pPr>
            <a:fld id="{B05419E0-739A-4F41-A806-4C218A7CAE30}" type="slidenum">
              <a:rPr lang="ja-JP" altLang="en-US" smtClean="0"/>
              <a:pPr>
                <a:defRPr/>
              </a:pPr>
              <a:t>8</a:t>
            </a:fld>
            <a:endParaRPr lang="en-US" altLang="ja-JP"/>
          </a:p>
        </p:txBody>
      </p:sp>
    </p:spTree>
    <p:extLst>
      <p:ext uri="{BB962C8B-B14F-4D97-AF65-F5344CB8AC3E}">
        <p14:creationId xmlns:p14="http://schemas.microsoft.com/office/powerpoint/2010/main" val="358253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90F16-A8E2-3E7E-A38B-96691800C0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7752A2-807A-4FA3-A944-5C021D3298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856ADF-948B-C275-5C4D-76E0E2143E2B}"/>
              </a:ext>
            </a:extLst>
          </p:cNvPr>
          <p:cNvSpPr>
            <a:spLocks noGrp="1"/>
          </p:cNvSpPr>
          <p:nvPr>
            <p:ph type="body" idx="1"/>
          </p:nvPr>
        </p:nvSpPr>
        <p:spPr/>
        <p:txBody>
          <a:bodyPr/>
          <a:lstStyle/>
          <a:p>
            <a:pPr defTabSz="906553">
              <a:defRPr/>
            </a:pPr>
            <a:r>
              <a:rPr lang="ja-JP" altLang="en-US" dirty="0">
                <a:latin typeface="Meiryo UI" panose="020B0604030504040204" pitchFamily="50" charset="-128"/>
                <a:ea typeface="Meiryo UI" panose="020B0604030504040204" pitchFamily="50" charset="-128"/>
              </a:rPr>
              <a:t>ポンプ場施設における</a:t>
            </a:r>
            <a:r>
              <a:rPr lang="ja-JP" altLang="en-US" dirty="0">
                <a:solidFill>
                  <a:srgbClr val="C00000"/>
                </a:solidFill>
                <a:latin typeface="Meiryo UI" panose="020B0604030504040204" pitchFamily="50" charset="-128"/>
                <a:ea typeface="Meiryo UI" panose="020B0604030504040204" pitchFamily="50" charset="-128"/>
              </a:rPr>
              <a:t>老朽化施設が、今後急増する見込みであるため、適切な時期に改築・更新を実施</a:t>
            </a:r>
            <a:r>
              <a:rPr lang="ja-JP" altLang="en-US" dirty="0">
                <a:latin typeface="Meiryo UI" panose="020B0604030504040204" pitchFamily="50" charset="-128"/>
                <a:ea typeface="Meiryo UI" panose="020B0604030504040204" pitchFamily="50" charset="-128"/>
              </a:rPr>
              <a:t>していく必要がある。</a:t>
            </a: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B85F745-AC67-9708-6DC2-5F046A4C61FE}"/>
              </a:ext>
            </a:extLst>
          </p:cNvPr>
          <p:cNvSpPr>
            <a:spLocks noGrp="1"/>
          </p:cNvSpPr>
          <p:nvPr>
            <p:ph type="sldNum" sz="quarter" idx="10"/>
          </p:nvPr>
        </p:nvSpPr>
        <p:spPr/>
        <p:txBody>
          <a:bodyPr/>
          <a:lstStyle/>
          <a:p>
            <a:pPr>
              <a:defRPr/>
            </a:pPr>
            <a:fld id="{B05419E0-739A-4F41-A806-4C218A7CAE30}" type="slidenum">
              <a:rPr lang="ja-JP" altLang="en-US" smtClean="0"/>
              <a:pPr>
                <a:defRPr/>
              </a:pPr>
              <a:t>9</a:t>
            </a:fld>
            <a:endParaRPr lang="en-US" altLang="ja-JP"/>
          </a:p>
        </p:txBody>
      </p:sp>
    </p:spTree>
    <p:extLst>
      <p:ext uri="{BB962C8B-B14F-4D97-AF65-F5344CB8AC3E}">
        <p14:creationId xmlns:p14="http://schemas.microsoft.com/office/powerpoint/2010/main" val="213804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5513-15EA-99C0-A828-4901B6CC88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C16736-A102-9A62-4648-6808CE53C7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145DED-D68B-4138-F4D8-45D782F31C27}"/>
              </a:ext>
            </a:extLst>
          </p:cNvPr>
          <p:cNvSpPr>
            <a:spLocks noGrp="1"/>
          </p:cNvSpPr>
          <p:nvPr>
            <p:ph type="body" idx="1"/>
          </p:nvPr>
        </p:nvSpPr>
        <p:spPr/>
        <p:txBody>
          <a:bodyPr/>
          <a:lstStyle/>
          <a:p>
            <a:r>
              <a:rPr lang="ja-JP" altLang="en-US" dirty="0">
                <a:solidFill>
                  <a:srgbClr val="C00000"/>
                </a:solidFill>
                <a:latin typeface="Meiryo UI" panose="020B0604030504040204" pitchFamily="50" charset="-128"/>
                <a:ea typeface="Meiryo UI" panose="020B0604030504040204" pitchFamily="50" charset="-128"/>
              </a:rPr>
              <a:t>経費回収率は</a:t>
            </a:r>
            <a:r>
              <a:rPr lang="en-US" altLang="ja-JP" dirty="0">
                <a:solidFill>
                  <a:srgbClr val="C00000"/>
                </a:solidFill>
                <a:latin typeface="Meiryo UI" panose="020B0604030504040204" pitchFamily="50" charset="-128"/>
                <a:ea typeface="Meiryo UI" panose="020B0604030504040204" pitchFamily="50" charset="-128"/>
              </a:rPr>
              <a:t>100%</a:t>
            </a:r>
            <a:r>
              <a:rPr lang="ja-JP" altLang="en-US" dirty="0">
                <a:solidFill>
                  <a:srgbClr val="C00000"/>
                </a:solidFill>
                <a:latin typeface="Meiryo UI" panose="020B0604030504040204" pitchFamily="50" charset="-128"/>
                <a:ea typeface="Meiryo UI" panose="020B0604030504040204" pitchFamily="50" charset="-128"/>
              </a:rPr>
              <a:t>を下回り、汚水処理費を使用料収入で賄えていない</a:t>
            </a:r>
            <a:r>
              <a:rPr lang="ja-JP" altLang="en-US" dirty="0">
                <a:latin typeface="Meiryo UI" panose="020B0604030504040204" pitchFamily="50" charset="-128"/>
                <a:ea typeface="Meiryo UI" panose="020B0604030504040204" pitchFamily="50" charset="-128"/>
              </a:rPr>
              <a:t>状況である。</a:t>
            </a:r>
            <a:endParaRPr kumimoji="1" lang="ja-JP" altLang="en-US" dirty="0"/>
          </a:p>
        </p:txBody>
      </p:sp>
      <p:sp>
        <p:nvSpPr>
          <p:cNvPr id="4" name="スライド番号プレースホルダー 3">
            <a:extLst>
              <a:ext uri="{FF2B5EF4-FFF2-40B4-BE49-F238E27FC236}">
                <a16:creationId xmlns:a16="http://schemas.microsoft.com/office/drawing/2014/main" id="{F8314AF5-3BE5-6EE2-121C-9D39CAF0634D}"/>
              </a:ext>
            </a:extLst>
          </p:cNvPr>
          <p:cNvSpPr>
            <a:spLocks noGrp="1"/>
          </p:cNvSpPr>
          <p:nvPr>
            <p:ph type="sldNum" sz="quarter" idx="10"/>
          </p:nvPr>
        </p:nvSpPr>
        <p:spPr/>
        <p:txBody>
          <a:bodyPr/>
          <a:lstStyle/>
          <a:p>
            <a:pPr>
              <a:defRPr/>
            </a:pPr>
            <a:fld id="{B05419E0-739A-4F41-A806-4C218A7CAE30}" type="slidenum">
              <a:rPr lang="ja-JP" altLang="en-US" smtClean="0"/>
              <a:pPr>
                <a:defRPr/>
              </a:pPr>
              <a:t>10</a:t>
            </a:fld>
            <a:endParaRPr lang="en-US" altLang="ja-JP"/>
          </a:p>
        </p:txBody>
      </p:sp>
    </p:spTree>
    <p:extLst>
      <p:ext uri="{BB962C8B-B14F-4D97-AF65-F5344CB8AC3E}">
        <p14:creationId xmlns:p14="http://schemas.microsoft.com/office/powerpoint/2010/main" val="274388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EB390D-A096-49DC-9737-2BAB5A77237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246B706-FCF1-4BF4-B974-10C45F961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E6B827D-41DA-4E37-A9E8-044CE33E0D6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CE9085D-F0FF-4271-9C52-B733537C62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306F6B9-2804-4069-9E4D-F424121B50F8}"/>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192625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B0317-D596-4516-AB19-4D238CD01EE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6D155C9-531D-4E55-92BD-1FC0F8414CE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11E837-DBCC-425C-9998-201640EF92C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7230616-A9DF-4F5A-9781-4855D0A1E8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A7F511-0F27-484A-84E5-D0C4E081B49B}"/>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114341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54039F-00DB-456D-B904-2A1CC776EF7A}"/>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5570773-1524-479A-BBA7-589B2AD94A60}"/>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3B8E84-8726-4455-8915-071884A03D4E}"/>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92CC279-FD9B-4EA5-AFCD-4CABDB2A0D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F209161-045C-4B4E-AAFD-FC56B57BFBC0}"/>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431596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8879"/>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868554"/>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10" name="正方形/長方形 9">
            <a:extLst>
              <a:ext uri="{FF2B5EF4-FFF2-40B4-BE49-F238E27FC236}">
                <a16:creationId xmlns:a16="http://schemas.microsoft.com/office/drawing/2014/main" id="{34B083AE-CDFD-468B-988D-AEE34E236896}"/>
              </a:ext>
            </a:extLst>
          </p:cNvPr>
          <p:cNvSpPr/>
          <p:nvPr/>
        </p:nvSpPr>
        <p:spPr>
          <a:xfrm rot="278514">
            <a:off x="-160096" y="-524091"/>
            <a:ext cx="10901112" cy="10395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17539646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12"/>
          </p:nvPr>
        </p:nvSpPr>
        <p:spPr/>
        <p:txBody>
          <a:bodyPr/>
          <a:lstStyle/>
          <a:p>
            <a:pPr>
              <a:defRPr/>
            </a:pPr>
            <a:fld id="{8F99E85F-FDFE-490C-9A09-EA5AF74A918C}" type="slidenum">
              <a:rPr lang="ja-JP" altLang="en-US" smtClean="0"/>
              <a:pPr>
                <a:defRPr/>
              </a:pPr>
              <a:t>‹#›</a:t>
            </a:fld>
            <a:endParaRPr lang="ja-JP" altLang="en-US"/>
          </a:p>
        </p:txBody>
      </p:sp>
      <p:sp>
        <p:nvSpPr>
          <p:cNvPr id="5" name="正方形/長方形 4">
            <a:extLst>
              <a:ext uri="{FF2B5EF4-FFF2-40B4-BE49-F238E27FC236}">
                <a16:creationId xmlns:a16="http://schemas.microsoft.com/office/drawing/2014/main" id="{F8F111F7-2ED9-4671-B787-70A0C4FB527E}"/>
              </a:ext>
            </a:extLst>
          </p:cNvPr>
          <p:cNvSpPr/>
          <p:nvPr/>
        </p:nvSpPr>
        <p:spPr>
          <a:xfrm>
            <a:off x="0" y="0"/>
            <a:ext cx="9144000" cy="6810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kumimoji="1" lang="ja-JP" altLang="en-US" sz="1600" dirty="0">
              <a:solidFill>
                <a:schemeClr val="bg1"/>
              </a:solidFill>
            </a:endParaRPr>
          </a:p>
        </p:txBody>
      </p:sp>
    </p:spTree>
    <p:extLst>
      <p:ext uri="{BB962C8B-B14F-4D97-AF65-F5344CB8AC3E}">
        <p14:creationId xmlns:p14="http://schemas.microsoft.com/office/powerpoint/2010/main" val="2853709627"/>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Slide Number Placeholder 5"/>
          <p:cNvSpPr>
            <a:spLocks noGrp="1"/>
          </p:cNvSpPr>
          <p:nvPr>
            <p:ph type="sldNum" sz="quarter" idx="12"/>
          </p:nvPr>
        </p:nvSpPr>
        <p:spPr/>
        <p:txBody>
          <a:bodyPr/>
          <a:lstStyle/>
          <a:p>
            <a:pPr>
              <a:defRPr/>
            </a:pPr>
            <a:fld id="{686BCC96-C358-4DA9-87A7-632801BDD033}" type="slidenum">
              <a:rPr lang="ja-JP" altLang="en-US" smtClean="0"/>
              <a:pPr>
                <a:defRPr/>
              </a:pPr>
              <a:t>‹#›</a:t>
            </a:fld>
            <a:endParaRPr lang="ja-JP" altLang="en-US"/>
          </a:p>
        </p:txBody>
      </p:sp>
      <p:sp>
        <p:nvSpPr>
          <p:cNvPr id="5" name="テキスト ボックス 4">
            <a:extLst>
              <a:ext uri="{FF2B5EF4-FFF2-40B4-BE49-F238E27FC236}">
                <a16:creationId xmlns:a16="http://schemas.microsoft.com/office/drawing/2014/main" id="{63429411-2304-4861-939B-8F951F0A1ED8}"/>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228534202"/>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Slide Number Placeholder 6"/>
          <p:cNvSpPr>
            <a:spLocks noGrp="1"/>
          </p:cNvSpPr>
          <p:nvPr>
            <p:ph type="sldNum" sz="quarter" idx="12"/>
          </p:nvPr>
        </p:nvSpPr>
        <p:spPr/>
        <p:txBody>
          <a:bodyPr/>
          <a:lstStyle/>
          <a:p>
            <a:pPr>
              <a:defRPr/>
            </a:pPr>
            <a:fld id="{3AAC63BC-1EA5-4856-AF1A-C5637E7BB30C}" type="slidenum">
              <a:rPr lang="ja-JP" altLang="en-US" smtClean="0"/>
              <a:pPr>
                <a:defRPr/>
              </a:pPr>
              <a:t>‹#›</a:t>
            </a:fld>
            <a:endParaRPr lang="ja-JP" altLang="en-US"/>
          </a:p>
        </p:txBody>
      </p:sp>
      <p:sp>
        <p:nvSpPr>
          <p:cNvPr id="6" name="テキスト ボックス 5">
            <a:extLst>
              <a:ext uri="{FF2B5EF4-FFF2-40B4-BE49-F238E27FC236}">
                <a16:creationId xmlns:a16="http://schemas.microsoft.com/office/drawing/2014/main" id="{3928F120-953F-4E64-8D6C-3FC0B81D5E1C}"/>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739769633"/>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Slide Number Placeholder 8"/>
          <p:cNvSpPr>
            <a:spLocks noGrp="1"/>
          </p:cNvSpPr>
          <p:nvPr>
            <p:ph type="sldNum" sz="quarter" idx="12"/>
          </p:nvPr>
        </p:nvSpPr>
        <p:spPr/>
        <p:txBody>
          <a:bodyPr/>
          <a:lstStyle/>
          <a:p>
            <a:pPr>
              <a:defRPr/>
            </a:pPr>
            <a:fld id="{76C8FB89-FC28-43F0-A546-9C010A6BB7B5}" type="slidenum">
              <a:rPr lang="ja-JP" altLang="en-US" smtClean="0"/>
              <a:pPr>
                <a:defRPr/>
              </a:pPr>
              <a:t>‹#›</a:t>
            </a:fld>
            <a:endParaRPr lang="ja-JP" altLang="en-US"/>
          </a:p>
        </p:txBody>
      </p:sp>
      <p:sp>
        <p:nvSpPr>
          <p:cNvPr id="8" name="テキスト ボックス 7">
            <a:extLst>
              <a:ext uri="{FF2B5EF4-FFF2-40B4-BE49-F238E27FC236}">
                <a16:creationId xmlns:a16="http://schemas.microsoft.com/office/drawing/2014/main" id="{C0489B6B-5058-471D-8FAF-287F6EC9D6FD}"/>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162885979"/>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5" name="Slide Number Placeholder 4"/>
          <p:cNvSpPr>
            <a:spLocks noGrp="1"/>
          </p:cNvSpPr>
          <p:nvPr>
            <p:ph type="sldNum" sz="quarter" idx="12"/>
          </p:nvPr>
        </p:nvSpPr>
        <p:spPr/>
        <p:txBody>
          <a:bodyPr/>
          <a:lstStyle/>
          <a:p>
            <a:pPr>
              <a:defRPr/>
            </a:pPr>
            <a:fld id="{F10428B1-6805-463C-BA58-25F73C94FD23}" type="slidenum">
              <a:rPr lang="ja-JP" altLang="en-US" smtClean="0"/>
              <a:pPr>
                <a:defRPr/>
              </a:pPr>
              <a:t>‹#›</a:t>
            </a:fld>
            <a:endParaRPr lang="ja-JP" altLang="en-US"/>
          </a:p>
        </p:txBody>
      </p:sp>
      <p:sp>
        <p:nvSpPr>
          <p:cNvPr id="4" name="テキスト ボックス 3">
            <a:extLst>
              <a:ext uri="{FF2B5EF4-FFF2-40B4-BE49-F238E27FC236}">
                <a16:creationId xmlns:a16="http://schemas.microsoft.com/office/drawing/2014/main" id="{2F7B67BC-F664-4ACB-8F46-C3F9B68267BF}"/>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4277094275"/>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02239F-A23C-4F07-BD0B-1152FC53076F}" type="slidenum">
              <a:rPr lang="ja-JP" altLang="en-US" smtClean="0"/>
              <a:pPr>
                <a:defRPr/>
              </a:pPr>
              <a:t>‹#›</a:t>
            </a:fld>
            <a:r>
              <a:rPr lang="en-US" altLang="ja-JP"/>
              <a:t>/71</a:t>
            </a:r>
            <a:endParaRPr lang="ja-JP" altLang="en-US" dirty="0"/>
          </a:p>
        </p:txBody>
      </p:sp>
      <p:sp>
        <p:nvSpPr>
          <p:cNvPr id="3" name="テキスト ボックス 2">
            <a:extLst>
              <a:ext uri="{FF2B5EF4-FFF2-40B4-BE49-F238E27FC236}">
                <a16:creationId xmlns:a16="http://schemas.microsoft.com/office/drawing/2014/main" id="{D50711EB-2EDC-4D8D-B8E7-189AF0D6F509}"/>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3074087322"/>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pPr>
              <a:defRPr/>
            </a:pPr>
            <a:fld id="{AF632E6C-8294-433B-A54E-190935E4E5ED}" type="slidenum">
              <a:rPr lang="ja-JP" altLang="en-US" smtClean="0"/>
              <a:pPr>
                <a:defRPr/>
              </a:pPr>
              <a:t>‹#›</a:t>
            </a:fld>
            <a:endParaRPr lang="ja-JP" altLang="en-US"/>
          </a:p>
        </p:txBody>
      </p:sp>
      <p:sp>
        <p:nvSpPr>
          <p:cNvPr id="6" name="テキスト ボックス 5">
            <a:extLst>
              <a:ext uri="{FF2B5EF4-FFF2-40B4-BE49-F238E27FC236}">
                <a16:creationId xmlns:a16="http://schemas.microsoft.com/office/drawing/2014/main" id="{D391C76E-7D3E-43AD-83BD-BFFC51C72AE6}"/>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1862783938"/>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830D85-EAE6-4701-9AE0-E73CB29902E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411D4F-1D8A-4CF9-A99E-ABF2EDDA5D4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13D067-F4F3-4E13-8781-9B4E2B3F39F3}"/>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8145107-6168-462B-AE0A-C50FA39645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00421C-EF97-4CAC-BEAA-E0F0E9A64717}"/>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3052916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pPr>
              <a:defRPr/>
            </a:pPr>
            <a:fld id="{7E7BA0DD-F6FE-4B41-9803-915B54149771}" type="slidenum">
              <a:rPr lang="ja-JP" altLang="en-US" smtClean="0"/>
              <a:pPr>
                <a:defRPr/>
              </a:pPr>
              <a:t>‹#›</a:t>
            </a:fld>
            <a:endParaRPr lang="ja-JP" altLang="en-US"/>
          </a:p>
        </p:txBody>
      </p:sp>
      <p:sp>
        <p:nvSpPr>
          <p:cNvPr id="6" name="テキスト ボックス 5">
            <a:extLst>
              <a:ext uri="{FF2B5EF4-FFF2-40B4-BE49-F238E27FC236}">
                <a16:creationId xmlns:a16="http://schemas.microsoft.com/office/drawing/2014/main" id="{1397351D-B2DF-4F51-A803-54FD0ECBEF55}"/>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1650793208"/>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pPr>
              <a:defRPr/>
            </a:pPr>
            <a:fld id="{8D20F2C5-4813-4926-AFCB-C765E901782C}" type="slidenum">
              <a:rPr lang="ja-JP" altLang="en-US" smtClean="0"/>
              <a:pPr>
                <a:defRPr/>
              </a:pPr>
              <a:t>‹#›</a:t>
            </a:fld>
            <a:endParaRPr lang="ja-JP" altLang="en-US"/>
          </a:p>
        </p:txBody>
      </p:sp>
      <p:sp>
        <p:nvSpPr>
          <p:cNvPr id="5" name="テキスト ボックス 4">
            <a:extLst>
              <a:ext uri="{FF2B5EF4-FFF2-40B4-BE49-F238E27FC236}">
                <a16:creationId xmlns:a16="http://schemas.microsoft.com/office/drawing/2014/main" id="{4D4F07ED-478D-4EFE-B3FC-F1EAD82CAB8D}"/>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497052681"/>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pPr>
              <a:defRPr/>
            </a:pPr>
            <a:fld id="{F6BF6A90-F522-4F46-9791-D20AB5BF5594}" type="slidenum">
              <a:rPr lang="ja-JP" altLang="en-US" smtClean="0"/>
              <a:pPr>
                <a:defRPr/>
              </a:pPr>
              <a:t>‹#›</a:t>
            </a:fld>
            <a:endParaRPr lang="ja-JP" altLang="en-US"/>
          </a:p>
        </p:txBody>
      </p:sp>
      <p:sp>
        <p:nvSpPr>
          <p:cNvPr id="5" name="テキスト ボックス 4">
            <a:extLst>
              <a:ext uri="{FF2B5EF4-FFF2-40B4-BE49-F238E27FC236}">
                <a16:creationId xmlns:a16="http://schemas.microsoft.com/office/drawing/2014/main" id="{57255D84-ED82-45A9-9A38-55B089BFBE75}"/>
              </a:ext>
            </a:extLst>
          </p:cNvPr>
          <p:cNvSpPr txBox="1"/>
          <p:nvPr/>
        </p:nvSpPr>
        <p:spPr>
          <a:xfrm>
            <a:off x="-24939" y="6546746"/>
            <a:ext cx="1324145" cy="369332"/>
          </a:xfrm>
          <a:prstGeom prst="rect">
            <a:avLst/>
          </a:prstGeom>
          <a:noFill/>
        </p:spPr>
        <p:txBody>
          <a:bodyPr wrap="none" rtlCol="0">
            <a:spAutoFit/>
          </a:bodyPr>
          <a:lstStyle/>
          <a:p>
            <a:r>
              <a:rPr lang="en-US" altLang="ja-JP" sz="1800" b="0" i="0" kern="1200" dirty="0">
                <a:solidFill>
                  <a:schemeClr val="bg1"/>
                </a:solidFill>
                <a:effectLst/>
                <a:latin typeface="+mn-lt"/>
                <a:ea typeface="+mn-ea"/>
                <a:cs typeface="+mn-cs"/>
              </a:rPr>
              <a:t>Confidential</a:t>
            </a:r>
            <a:endParaRPr kumimoji="1" lang="ja-JP" altLang="en-US" dirty="0">
              <a:solidFill>
                <a:schemeClr val="bg1"/>
              </a:solidFill>
            </a:endParaRPr>
          </a:p>
        </p:txBody>
      </p:sp>
    </p:spTree>
    <p:extLst>
      <p:ext uri="{BB962C8B-B14F-4D97-AF65-F5344CB8AC3E}">
        <p14:creationId xmlns:p14="http://schemas.microsoft.com/office/powerpoint/2010/main" val="4175378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E0EB9-4A00-4C6B-A457-34A6D143BF0A}"/>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2A61E8C-AB8A-41CA-B9FF-C45BA610AEB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147702D-5CBA-43D4-8B6A-891A04BC281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9F7FD4F-3C40-4C93-B969-25CE653F5A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582689-5476-46F2-B4D0-F016F488C246}"/>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350294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1B15F6-28B5-49E7-A74B-DC758FA7E2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8D55D51-49B7-4560-9C10-2071D8850D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40A7E3-C1AD-4356-93F7-FEA07AB0C6F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0A100B-CC73-4B2D-9AC5-7B09C7422A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E8014B-4608-45C5-A327-84A0FADADDA7}"/>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881653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84155-E02E-4D49-B1C1-F4B0696429A4}"/>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2B501C7-44D5-4A93-B7E9-55060F7F4A6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14B17DF-E183-4FB5-9911-89B5D19E5B5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342EFA1-990F-44C1-B6A0-229D346997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2C87AF0-0EB2-484F-8FB8-DD91D86B4643}"/>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19720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9D0297-6B7C-4AF3-B396-1A64EE25179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AA7825-9D65-43C9-B37F-DCC91C6F8498}"/>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4D8D64C-8A5C-4A05-83F5-40BF89B4A6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4613172-D1CB-417D-9F73-9EDAD39EECA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75DA351-F1D9-44BF-B5EA-68AF0E79A2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2EFC955-BEE7-4171-AD3A-9F897FA9648F}"/>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093315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21AEB-1ACF-4B1D-8201-8025ACEC040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6F8756-AD9C-439C-94F4-172136358A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8879D0A-55FD-4A99-824A-250DD76B8E81}"/>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AB4D916-9220-4133-8A58-7CF0251050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2D7CAC6-FE42-4AC7-AED2-A01C67961DEB}"/>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434C833-7936-48F8-A86B-C8132C8253B5}"/>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7394E6BC-AA6C-4724-A95E-583E3FDE187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2E8BF6E-1408-4DB6-AD6B-91DE5D8BD362}"/>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536202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45C84E-13F1-43BE-9D45-A628F369463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486D5E4-4C68-457C-86A3-86048CCC1E9A}"/>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565A343A-0AE6-4CC9-B503-C2576742F03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89C947-EAAB-4930-8097-76B34DDD0EE5}"/>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3702304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ED3C21D-86E2-492C-B78B-3A847D460112}"/>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338A1348-0614-43BE-B2AF-65F028C0C0D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D54E53B-9F6B-41F2-B235-0D2D2F62A216}"/>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84265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D2FA1B-60AD-43E9-AB1B-327067F8AFB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1DD2AF-920D-4BB7-8458-C6664092D2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77B613-B86D-49A6-8D09-E951CC2D6B39}"/>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157E854-FAA1-4BEF-9EE0-944119D322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1EF890-807E-4222-8112-F156BCD6059E}"/>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371761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0A3E23-52B5-4D5B-BB9F-204B24B9A90C}"/>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52A956E-23CC-444A-8BE9-29A135B0FCE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0BAD66-F2CA-4B45-9453-F37EA3A888C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4F600C0-474E-4487-932C-A9B2ECBBA378}"/>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3A1E89FD-1E30-412D-B8E6-5827DA68D0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1CABDA-97FB-468F-B3DB-83BD91126FB8}"/>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4095841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E8CED4-4D98-49A9-8BFC-F2D9C689123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74D75E8-B996-4ED0-9C61-C06E183F856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828CE8-3F78-4C55-843A-146B80478BB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3E8A05-1434-4616-ABBA-36CA9367161A}"/>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2DF6A21-2367-4327-9EBE-64A36FDF0E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167600-667D-4928-AB70-55236A7F66A3}"/>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95975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7F6FB3-A30C-431C-91F7-B0F64A87A7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5D53CC-D6F6-4EDD-873B-FF2DAD24290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1F53F7-A453-4364-AFBC-AE6A035DCA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A3A749E-C475-4E91-B7F4-D1D0F5F916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8C90D6-A3DD-4E75-9D92-0ECC45F3316E}"/>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788149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8A2B546-A2A6-4641-A1AF-2C88A107B96E}"/>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2CEB97B-87B5-4AB0-84FA-0319ED070F96}"/>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FC5B8F-654D-4959-918F-83853068826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81167DD-C6D7-485A-BB3B-1CDCA5556C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F7FE36-F16F-47A6-B7DC-2E55603D52B8}"/>
              </a:ext>
            </a:extLst>
          </p:cNvPr>
          <p:cNvSpPr>
            <a:spLocks noGrp="1"/>
          </p:cNvSpPr>
          <p:nvPr>
            <p:ph type="sldNum" sz="quarter" idx="12"/>
          </p:nvPr>
        </p:nvSpPr>
        <p:spPr/>
        <p:txBody>
          <a:body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422657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9B7984-2945-49EA-A915-FA31743201F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34ED0F4-C45C-4B7E-912E-75511AFC651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2707F32-9E11-46E6-A9F9-7EEDC28E780D}"/>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753C163C-445A-4B47-8412-6542CBD779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642F68-35E5-4097-83A2-87AB7C9529FE}"/>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1927103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A804B-5EEA-4B20-9DA2-E57AC1B180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03487A-7672-41EE-9AFC-E8843A0E6D5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95701D-67D6-4483-B110-B9AFE544755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2B6BC3E-67F6-44A7-8F12-16FA0BA3E5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347B84-2D85-4ED2-BDBA-E5391186991F}"/>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739883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C8E385-9B82-4C9F-BDD9-1469EFEF075B}"/>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FB9DF3-594A-481A-8644-D24CB5F47A0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EFF319F-1F7E-4470-8ED4-7348625E9FB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556C681E-622A-4B4A-ACE8-BE1CFF2A0E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224D5C-ADC9-4A48-9125-BA02869E6040}"/>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425838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DBC177-7C1A-4B23-B35F-37F436201C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A24158-3BAF-4973-B8A3-403F33F320FE}"/>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329ECDF-616D-493E-B352-CA67DB304A3D}"/>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A13AA80-B40F-432B-AFDE-D9790C5BF77E}"/>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2501FBC-F2EF-422D-9CD3-7052F94D266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4A1A00-4D18-4BE9-A7F2-4DD7E2B3DBC2}"/>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95638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452C6-CAD7-4D21-90B0-9814CD6DA3E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86A4FB-92AE-4C1A-AB0F-EFB14C18FD1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48DA025-A2CA-4E34-9AA0-F1EC00F32371}"/>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9EEE0A7-01A9-4150-A15E-2D793D08C07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F98257B-9714-42E3-B60C-EFF0B19BEB17}"/>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B6669CF-5727-4540-9F35-0EFDA612D32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F8BA177-BC90-400D-8B34-AC473709650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E9D1CC9-D36E-4F92-ADCF-32FA1B9C3BD1}"/>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757984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7921D-7A85-4490-B529-45FF4F86F68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EE01EF-1935-489D-A66E-03E5FEC49952}"/>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3C62A838-B213-4E2F-88EE-FFED4A1F920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AB4A3E7-BA42-424F-9A12-94F645179670}"/>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280768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298225-D09B-46C6-BC55-89506BCAC03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863A24-CBF4-43BA-B68B-CDB58DC00F20}"/>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14FBBC3-28B3-40FB-B02D-384166D1B6BA}"/>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19606DE-784F-4050-BA7F-20F500B8EC93}"/>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AE6FE636-5361-49A8-BE9E-CEBB19EF37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A848F36-EDCF-4AE8-B4C9-C0886E578889}"/>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129617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3C9FB1F-EE20-4B51-846F-D5603C805C5A}"/>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DC686F8-3C86-404C-AC7F-26F03A1CB0B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33076F9-5556-4C2E-8E01-857B2A8EA6E9}"/>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86217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97B63A-F594-4163-9F3D-239E989587E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2302-7111-456E-8050-8362F62F753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C7B3BE-189E-40CD-B31A-5E6F1EB8D1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C9FD778-4F12-4D0C-AA72-BC02CC2C89E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F8EF6B5-952C-4CC7-89F1-D54898241C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635EEB-C850-4DFE-BCB9-F4C0F75F019B}"/>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131694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6652D4-3983-4915-8D1D-6FF5BAFEC5E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AE271F2-688E-47CE-89FB-5BAA9C5A8E3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7524B8F-8564-43B0-A3B2-0170744740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CBE87CB-E4C7-4BAC-9190-B086A1AF233F}"/>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AD996E4F-F412-4FC7-BE20-5FE349C1C9E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DC4E1E2-6679-4614-98E7-E6C3945026C7}"/>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294036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A7410-E88F-4493-A8F5-91A4ECDCBC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A1FA7E-9211-49D7-87A0-62AB20F7D3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E16D1C-F5B0-447B-B9C1-79D9025457F8}"/>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A1FD8BC-4E99-4F08-88B9-E82066FB2F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0DDE92-012D-42C3-9FCC-16C4956E8469}"/>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240556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D965183-778D-4DC2-9B5E-01DBA423D1D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074C35-3098-438F-B6D3-BF0312FA522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2FE0FA-84EA-4A4F-AE82-D5307B7A920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86BF12F-68BF-4AE2-9BB4-BBF2316BAF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E84898-67B1-4730-ACF1-B36530A2DF0E}"/>
              </a:ext>
            </a:extLst>
          </p:cNvPr>
          <p:cNvSpPr>
            <a:spLocks noGrp="1"/>
          </p:cNvSpPr>
          <p:nvPr>
            <p:ph type="sldNum" sz="quarter" idx="12"/>
          </p:nvPr>
        </p:nvSpPr>
        <p:spPr/>
        <p:txBody>
          <a:body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9953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8BE091-3ACD-4925-9802-6E3B8BDF14B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71170B-24B7-4B59-A209-64E91B9060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CC6110A-BDC5-49A6-828A-FD018D5FC63C}"/>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7CBB2F7-626F-4940-BC61-427636B503C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D66B5F9-1999-4E05-98A5-B1B6CD345FB7}"/>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E36E60E-5203-44E6-8A07-1E05FF1EB5D8}"/>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E4AE1DD2-DAB9-4DD5-B5F9-D6023E4C671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010B0F-DFF6-44AB-81A9-71F73CADC38C}"/>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409745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07FE0E-E7D0-4430-9E86-D25A07511AF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C1837A4-2DCE-41B9-A338-E426CC4D3E80}"/>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7D828CF2-82BF-489A-9C39-00932407829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C25A623-6F39-41D5-9650-5FBDF6A81DC2}"/>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191738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16C3967-BC2C-46A9-8E63-E2516D30DB65}"/>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F7E24F4-F872-4143-B9BE-6B80C4B85B0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37DDC8E-7B64-4B43-A2B5-B6E0ADE422DC}"/>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93096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F098D6-6869-4CA8-83FC-2CA17B3D784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4EE44F-B882-4FB2-A455-75481A98720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F5767D5-058E-4411-A3E9-B2F49662BA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41C8D5-EBA1-4467-9D39-D50BA9C82BC2}"/>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3188A1B0-1FE1-4BAE-ABCB-C6ED810331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DC591B-DDD5-474D-B32E-CE777AA71920}"/>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3609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03585-4769-4394-9E11-2C8B223D8F5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5302F3B-67C5-44C5-8A8C-A1F6820058E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0643888-0052-4D36-9218-B308E94CE0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4DEEAA-22B2-4ABB-8E73-ACF03306BC6A}"/>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4ACE0785-A512-454D-8497-7A36319499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5392E12-91C8-4683-9442-04EAE77E6E78}"/>
              </a:ext>
            </a:extLst>
          </p:cNvPr>
          <p:cNvSpPr>
            <a:spLocks noGrp="1"/>
          </p:cNvSpPr>
          <p:nvPr>
            <p:ph type="sldNum" sz="quarter" idx="12"/>
          </p:nvPr>
        </p:nvSpPr>
        <p:spPr/>
        <p:txBody>
          <a:body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99611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AF055F-B164-4820-84E1-A98FEFAD9E4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247333-F7D2-45D0-BBF9-66FB602B8E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17ABD6-1E96-4E3D-B87F-3E6BDE2733D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3779F201-3F37-4D8F-B1E3-9041A8F497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DFE532A-BE45-4514-9177-14EA52BC14A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3195177180"/>
      </p:ext>
    </p:extLst>
  </p:cSld>
  <p:clrMap bg1="lt1" tx1="dk1" bg2="lt2" tx2="dk2" accent1="accent1" accent2="accent2" accent3="accent3" accent4="accent4" accent5="accent5" accent6="accent6" hlink="hlink" folHlink="folHlink"/>
  <p:sldLayoutIdLst>
    <p:sldLayoutId id="2147499509" r:id="rId1"/>
    <p:sldLayoutId id="2147499510" r:id="rId2"/>
    <p:sldLayoutId id="2147499511" r:id="rId3"/>
    <p:sldLayoutId id="2147499512" r:id="rId4"/>
    <p:sldLayoutId id="2147499513" r:id="rId5"/>
    <p:sldLayoutId id="2147499514" r:id="rId6"/>
    <p:sldLayoutId id="2147499515" r:id="rId7"/>
    <p:sldLayoutId id="2147499516" r:id="rId8"/>
    <p:sldLayoutId id="2147499517" r:id="rId9"/>
    <p:sldLayoutId id="2147499518" r:id="rId10"/>
    <p:sldLayoutId id="214749951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正方形/長方形 9">
            <a:extLst>
              <a:ext uri="{FF2B5EF4-FFF2-40B4-BE49-F238E27FC236}">
                <a16:creationId xmlns:a16="http://schemas.microsoft.com/office/drawing/2014/main" id="{79C69280-D030-4FE6-BBAA-5815937A902E}"/>
              </a:ext>
            </a:extLst>
          </p:cNvPr>
          <p:cNvSpPr/>
          <p:nvPr/>
        </p:nvSpPr>
        <p:spPr>
          <a:xfrm>
            <a:off x="0" y="6594584"/>
            <a:ext cx="9144000" cy="2769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Slide Number Placeholder 5"/>
          <p:cNvSpPr>
            <a:spLocks noGrp="1"/>
          </p:cNvSpPr>
          <p:nvPr>
            <p:ph type="sldNum" sz="quarter" idx="4"/>
          </p:nvPr>
        </p:nvSpPr>
        <p:spPr>
          <a:xfrm>
            <a:off x="7086600" y="6521807"/>
            <a:ext cx="2057400" cy="365125"/>
          </a:xfrm>
          <a:prstGeom prst="rect">
            <a:avLst/>
          </a:prstGeom>
        </p:spPr>
        <p:txBody>
          <a:bodyPr vert="horz" lIns="91440" tIns="45720" rIns="91440" bIns="45720" rtlCol="0" anchor="ctr"/>
          <a:lstStyle>
            <a:lvl1pPr algn="r">
              <a:defRPr sz="1200">
                <a:solidFill>
                  <a:schemeClr val="bg1"/>
                </a:solidFill>
              </a:defRPr>
            </a:lvl1pPr>
          </a:lstStyle>
          <a:p>
            <a:fld id="{80DBC2C7-E0F2-469E-B9D3-BEF9FDA359F1}" type="slidenum">
              <a:rPr kumimoji="1" lang="ja-JP" altLang="en-US" smtClean="0"/>
              <a:t>‹#›</a:t>
            </a:fld>
            <a:endParaRPr kumimoji="1" lang="ja-JP" altLang="en-US"/>
          </a:p>
        </p:txBody>
      </p:sp>
    </p:spTree>
    <p:extLst>
      <p:ext uri="{BB962C8B-B14F-4D97-AF65-F5344CB8AC3E}">
        <p14:creationId xmlns:p14="http://schemas.microsoft.com/office/powerpoint/2010/main" val="821710488"/>
      </p:ext>
    </p:extLst>
  </p:cSld>
  <p:clrMap bg1="lt1" tx1="dk1" bg2="lt2" tx2="dk2" accent1="accent1" accent2="accent2" accent3="accent3" accent4="accent4" accent5="accent5" accent6="accent6" hlink="hlink" folHlink="folHlink"/>
  <p:sldLayoutIdLst>
    <p:sldLayoutId id="2147499533" r:id="rId1"/>
    <p:sldLayoutId id="2147499534" r:id="rId2"/>
    <p:sldLayoutId id="2147499535" r:id="rId3"/>
    <p:sldLayoutId id="2147499536" r:id="rId4"/>
    <p:sldLayoutId id="2147499537" r:id="rId5"/>
    <p:sldLayoutId id="2147499538" r:id="rId6"/>
    <p:sldLayoutId id="2147499539" r:id="rId7"/>
    <p:sldLayoutId id="2147499540" r:id="rId8"/>
    <p:sldLayoutId id="2147499541" r:id="rId9"/>
    <p:sldLayoutId id="2147499542" r:id="rId10"/>
    <p:sldLayoutId id="2147499543" r:id="rId11"/>
  </p:sldLayoutIdLst>
  <p:transition spd="med">
    <p:wipe dir="r"/>
  </p:transition>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84F6FD6-79FE-4479-B0D5-BC3E8411E3D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DFE8AE9-56BA-44B4-8061-40A8EFB162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6E5441-5088-4040-87BA-DE66706348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654C3C1D-F224-4987-8F1B-F9BD4D1D32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324841D-50D3-4342-AA22-BB54FED4C4A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D3B00-F19A-4FDA-B39C-07A02446DE28}" type="slidenum">
              <a:rPr kumimoji="1" lang="ja-JP" altLang="en-US" smtClean="0"/>
              <a:t>‹#›</a:t>
            </a:fld>
            <a:endParaRPr kumimoji="1" lang="ja-JP" altLang="en-US"/>
          </a:p>
        </p:txBody>
      </p:sp>
    </p:spTree>
    <p:extLst>
      <p:ext uri="{BB962C8B-B14F-4D97-AF65-F5344CB8AC3E}">
        <p14:creationId xmlns:p14="http://schemas.microsoft.com/office/powerpoint/2010/main" val="2732265112"/>
      </p:ext>
    </p:extLst>
  </p:cSld>
  <p:clrMap bg1="lt1" tx1="dk1" bg2="lt2" tx2="dk2" accent1="accent1" accent2="accent2" accent3="accent3" accent4="accent4" accent5="accent5" accent6="accent6" hlink="hlink" folHlink="folHlink"/>
  <p:sldLayoutIdLst>
    <p:sldLayoutId id="2147499557" r:id="rId1"/>
    <p:sldLayoutId id="2147499558" r:id="rId2"/>
    <p:sldLayoutId id="2147499559" r:id="rId3"/>
    <p:sldLayoutId id="2147499560" r:id="rId4"/>
    <p:sldLayoutId id="2147499561" r:id="rId5"/>
    <p:sldLayoutId id="2147499562" r:id="rId6"/>
    <p:sldLayoutId id="2147499563" r:id="rId7"/>
    <p:sldLayoutId id="2147499564" r:id="rId8"/>
    <p:sldLayoutId id="2147499565" r:id="rId9"/>
    <p:sldLayoutId id="2147499566" r:id="rId10"/>
    <p:sldLayoutId id="214749956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34A9652-BE79-4F35-8094-3DE1A2DA0E1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A16B96-F372-4DA8-BCD1-F488BB70E1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CFB42C-2F20-4A25-A52B-C2737C8DCE3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120F4352-6DC8-4362-8D26-B6E8761603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0605ACC-8A8A-4F3C-B12E-A7DB2EC5D4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1958A-214B-4756-AB4D-A06F282E7F34}" type="slidenum">
              <a:rPr kumimoji="1" lang="ja-JP" altLang="en-US" smtClean="0"/>
              <a:t>‹#›</a:t>
            </a:fld>
            <a:endParaRPr kumimoji="1" lang="ja-JP" altLang="en-US"/>
          </a:p>
        </p:txBody>
      </p:sp>
    </p:spTree>
    <p:extLst>
      <p:ext uri="{BB962C8B-B14F-4D97-AF65-F5344CB8AC3E}">
        <p14:creationId xmlns:p14="http://schemas.microsoft.com/office/powerpoint/2010/main" val="377687527"/>
      </p:ext>
    </p:extLst>
  </p:cSld>
  <p:clrMap bg1="lt1" tx1="dk1" bg2="lt2" tx2="dk2" accent1="accent1" accent2="accent2" accent3="accent3" accent4="accent4" accent5="accent5" accent6="accent6" hlink="hlink" folHlink="folHlink"/>
  <p:sldLayoutIdLst>
    <p:sldLayoutId id="2147499545" r:id="rId1"/>
    <p:sldLayoutId id="2147499546" r:id="rId2"/>
    <p:sldLayoutId id="2147499547" r:id="rId3"/>
    <p:sldLayoutId id="2147499548" r:id="rId4"/>
    <p:sldLayoutId id="2147499549" r:id="rId5"/>
    <p:sldLayoutId id="2147499550" r:id="rId6"/>
    <p:sldLayoutId id="2147499551" r:id="rId7"/>
    <p:sldLayoutId id="2147499552" r:id="rId8"/>
    <p:sldLayoutId id="2147499553" r:id="rId9"/>
    <p:sldLayoutId id="2147499554" r:id="rId10"/>
    <p:sldLayoutId id="214749955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gesui@city.hasuda.lg.jp"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29E82F-DCFD-4256-A23D-00DE6592C151}"/>
              </a:ext>
            </a:extLst>
          </p:cNvPr>
          <p:cNvSpPr>
            <a:spLocks noGrp="1"/>
          </p:cNvSpPr>
          <p:nvPr>
            <p:ph type="ctrTitle"/>
          </p:nvPr>
        </p:nvSpPr>
        <p:spPr>
          <a:xfrm>
            <a:off x="467544" y="1556792"/>
            <a:ext cx="7990656" cy="1399133"/>
          </a:xfrm>
        </p:spPr>
        <p:txBody>
          <a:bodyPr anchor="t">
            <a:normAutofit fontScale="90000"/>
          </a:bodyPr>
          <a:lstStyle/>
          <a:p>
            <a:r>
              <a:rPr lang="ja-JP" altLang="en-US" sz="3200" dirty="0">
                <a:latin typeface="BIZ UDPゴシック" panose="020B0400000000000000" pitchFamily="50" charset="-128"/>
                <a:ea typeface="BIZ UDPゴシック" panose="020B0400000000000000" pitchFamily="50" charset="-128"/>
              </a:rPr>
              <a:t>蓮田</a:t>
            </a:r>
            <a:r>
              <a:rPr kumimoji="1" lang="ja-JP" altLang="en-US" sz="3200" dirty="0">
                <a:latin typeface="BIZ UDPゴシック" panose="020B0400000000000000" pitchFamily="50" charset="-128"/>
                <a:ea typeface="BIZ UDPゴシック" panose="020B0400000000000000" pitchFamily="50" charset="-128"/>
              </a:rPr>
              <a:t>市下水道事業における</a:t>
            </a:r>
            <a:br>
              <a:rPr kumimoji="1" lang="ja-JP" altLang="en-US" sz="3200" dirty="0">
                <a:latin typeface="BIZ UDPゴシック" panose="020B0400000000000000" pitchFamily="50" charset="-128"/>
                <a:ea typeface="BIZ UDPゴシック" panose="020B0400000000000000" pitchFamily="50" charset="-128"/>
              </a:rPr>
            </a:br>
            <a:r>
              <a:rPr kumimoji="1" lang="ja-JP" altLang="en-US" sz="3200" dirty="0">
                <a:latin typeface="BIZ UDPゴシック" panose="020B0400000000000000" pitchFamily="50" charset="-128"/>
                <a:ea typeface="BIZ UDPゴシック" panose="020B0400000000000000" pitchFamily="50" charset="-128"/>
              </a:rPr>
              <a:t>ウォーター</a:t>
            </a:r>
            <a:r>
              <a:rPr kumimoji="1" lang="en-US" altLang="ja-JP" sz="3200" dirty="0">
                <a:latin typeface="BIZ UDPゴシック" panose="020B0400000000000000" pitchFamily="50" charset="-128"/>
                <a:ea typeface="BIZ UDPゴシック" panose="020B0400000000000000" pitchFamily="50" charset="-128"/>
              </a:rPr>
              <a:t>PPP</a:t>
            </a:r>
            <a:r>
              <a:rPr kumimoji="1" lang="ja-JP" altLang="en-US" sz="3200" dirty="0">
                <a:latin typeface="BIZ UDPゴシック" panose="020B0400000000000000" pitchFamily="50" charset="-128"/>
                <a:ea typeface="BIZ UDPゴシック" panose="020B0400000000000000" pitchFamily="50" charset="-128"/>
              </a:rPr>
              <a:t>等導入検討に関する</a:t>
            </a:r>
            <a:br>
              <a:rPr kumimoji="1" lang="ja-JP" altLang="en-US" sz="3200" dirty="0">
                <a:latin typeface="BIZ UDPゴシック" panose="020B0400000000000000" pitchFamily="50" charset="-128"/>
                <a:ea typeface="BIZ UDPゴシック" panose="020B0400000000000000" pitchFamily="50" charset="-128"/>
              </a:rPr>
            </a:br>
            <a:r>
              <a:rPr kumimoji="1" lang="ja-JP" altLang="en-US" sz="3200" dirty="0">
                <a:latin typeface="BIZ UDPゴシック" panose="020B0400000000000000" pitchFamily="50" charset="-128"/>
                <a:ea typeface="BIZ UDPゴシック" panose="020B0400000000000000" pitchFamily="50" charset="-128"/>
              </a:rPr>
              <a:t>マーケットサウンディング調査</a:t>
            </a:r>
            <a:br>
              <a:rPr kumimoji="1" lang="ja-JP" altLang="en-US" sz="3200" dirty="0">
                <a:latin typeface="BIZ UDPゴシック" panose="020B0400000000000000" pitchFamily="50" charset="-128"/>
                <a:ea typeface="BIZ UDPゴシック" panose="020B0400000000000000" pitchFamily="50" charset="-128"/>
              </a:rPr>
            </a:br>
            <a:endParaRPr kumimoji="1" lang="ja-JP" altLang="en-US" sz="3200" dirty="0">
              <a:latin typeface="BIZ UDPゴシック" panose="020B0400000000000000" pitchFamily="50" charset="-128"/>
              <a:ea typeface="BIZ UDPゴシック" panose="020B0400000000000000" pitchFamily="50" charset="-128"/>
            </a:endParaRPr>
          </a:p>
        </p:txBody>
      </p:sp>
      <p:sp>
        <p:nvSpPr>
          <p:cNvPr id="5" name="スライド番号プレースホルダー 3">
            <a:extLst>
              <a:ext uri="{FF2B5EF4-FFF2-40B4-BE49-F238E27FC236}">
                <a16:creationId xmlns:a16="http://schemas.microsoft.com/office/drawing/2014/main" id="{6D969058-DF37-4B4E-8265-1780DDBFF782}"/>
              </a:ext>
            </a:extLst>
          </p:cNvPr>
          <p:cNvSpPr txBox="1">
            <a:spLocks/>
          </p:cNvSpPr>
          <p:nvPr/>
        </p:nvSpPr>
        <p:spPr>
          <a:xfrm>
            <a:off x="7086600" y="6521807"/>
            <a:ext cx="20574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kumimoji="1" sz="1200" b="1" kern="1200">
                <a:solidFill>
                  <a:schemeClr val="bg1"/>
                </a:solidFill>
                <a:latin typeface="Tahoma" panose="020B0604030504040204" pitchFamily="34" charset="0"/>
                <a:ea typeface="HGPｺﾞｼｯｸE" panose="020B0900000000000000" pitchFamily="50" charset="-128"/>
                <a:cs typeface="+mn-cs"/>
              </a:defRPr>
            </a:lvl1pPr>
            <a:lvl2pPr marL="4572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2pPr>
            <a:lvl3pPr marL="9144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3pPr>
            <a:lvl4pPr marL="13716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4pPr>
            <a:lvl5pPr marL="1828800" algn="l" rtl="0" eaLnBrk="0" fontAlgn="base" hangingPunct="0">
              <a:spcBef>
                <a:spcPct val="0"/>
              </a:spcBef>
              <a:spcAft>
                <a:spcPct val="0"/>
              </a:spcAft>
              <a:defRPr kumimoji="1" sz="2800" b="1" kern="1200">
                <a:solidFill>
                  <a:schemeClr val="tx1"/>
                </a:solidFill>
                <a:latin typeface="Tahoma" panose="020B0604030504040204" pitchFamily="34" charset="0"/>
                <a:ea typeface="HGPｺﾞｼｯｸE" panose="020B0900000000000000" pitchFamily="50" charset="-128"/>
                <a:cs typeface="+mn-cs"/>
              </a:defRPr>
            </a:lvl5pPr>
            <a:lvl6pPr marL="22860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6pPr>
            <a:lvl7pPr marL="27432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7pPr>
            <a:lvl8pPr marL="32004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8pPr>
            <a:lvl9pPr marL="3657600" algn="l" defTabSz="914400" rtl="0" eaLnBrk="1" latinLnBrk="0" hangingPunct="1">
              <a:defRPr kumimoji="1" sz="2800" b="1" kern="1200">
                <a:solidFill>
                  <a:schemeClr val="tx1"/>
                </a:solidFill>
                <a:latin typeface="Tahoma" panose="020B0604030504040204" pitchFamily="34" charset="0"/>
                <a:ea typeface="HGPｺﾞｼｯｸE" panose="020B0900000000000000" pitchFamily="50" charset="-128"/>
                <a:cs typeface="+mn-cs"/>
              </a:defRPr>
            </a:lvl9pPr>
          </a:lstStyle>
          <a:p>
            <a:pPr>
              <a:defRPr/>
            </a:pPr>
            <a:r>
              <a:rPr lang="en-US" altLang="ja-JP" dirty="0"/>
              <a:t>1</a:t>
            </a:r>
            <a:endParaRPr lang="ja-JP" altLang="en-US" dirty="0"/>
          </a:p>
        </p:txBody>
      </p:sp>
      <p:sp>
        <p:nvSpPr>
          <p:cNvPr id="6" name="タイトル 1">
            <a:extLst>
              <a:ext uri="{FF2B5EF4-FFF2-40B4-BE49-F238E27FC236}">
                <a16:creationId xmlns:a16="http://schemas.microsoft.com/office/drawing/2014/main" id="{31B500C3-CC38-485C-83BA-58D212B6FD2C}"/>
              </a:ext>
            </a:extLst>
          </p:cNvPr>
          <p:cNvSpPr txBox="1">
            <a:spLocks/>
          </p:cNvSpPr>
          <p:nvPr/>
        </p:nvSpPr>
        <p:spPr>
          <a:xfrm>
            <a:off x="467544" y="4077494"/>
            <a:ext cx="7990656" cy="165576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fontAlgn="auto">
              <a:spcAft>
                <a:spcPts val="0"/>
              </a:spcAft>
            </a:pPr>
            <a:r>
              <a:rPr lang="ja-JP" altLang="en-US" sz="3200" b="0" dirty="0">
                <a:latin typeface="BIZ UDPゴシック" panose="020B0400000000000000" pitchFamily="50" charset="-128"/>
                <a:ea typeface="BIZ UDPゴシック" panose="020B0400000000000000" pitchFamily="50" charset="-128"/>
              </a:rPr>
              <a:t>令和</a:t>
            </a:r>
            <a:r>
              <a:rPr lang="en-US" altLang="ja-JP" sz="3200" b="0" dirty="0">
                <a:latin typeface="BIZ UDPゴシック" panose="020B0400000000000000" pitchFamily="50" charset="-128"/>
                <a:ea typeface="BIZ UDPゴシック" panose="020B0400000000000000" pitchFamily="50" charset="-128"/>
              </a:rPr>
              <a:t>7</a:t>
            </a:r>
            <a:r>
              <a:rPr lang="ja-JP" altLang="en-US" sz="3200" b="0" dirty="0">
                <a:latin typeface="BIZ UDPゴシック" panose="020B0400000000000000" pitchFamily="50" charset="-128"/>
                <a:ea typeface="BIZ UDPゴシック" panose="020B0400000000000000" pitchFamily="50" charset="-128"/>
              </a:rPr>
              <a:t>年</a:t>
            </a:r>
            <a:r>
              <a:rPr lang="en-US" altLang="ja-JP" sz="3200" b="0" dirty="0">
                <a:latin typeface="BIZ UDPゴシック" panose="020B0400000000000000" pitchFamily="50" charset="-128"/>
                <a:ea typeface="BIZ UDPゴシック" panose="020B0400000000000000" pitchFamily="50" charset="-128"/>
              </a:rPr>
              <a:t>11</a:t>
            </a:r>
            <a:r>
              <a:rPr lang="ja-JP" altLang="en-US" sz="3200" b="0" dirty="0">
                <a:latin typeface="BIZ UDPゴシック" panose="020B0400000000000000" pitchFamily="50" charset="-128"/>
                <a:ea typeface="BIZ UDPゴシック" panose="020B0400000000000000" pitchFamily="50" charset="-128"/>
              </a:rPr>
              <a:t>月</a:t>
            </a:r>
            <a:endParaRPr lang="en-US" altLang="ja-JP" sz="3200" b="0" dirty="0">
              <a:latin typeface="BIZ UDPゴシック" panose="020B0400000000000000" pitchFamily="50" charset="-128"/>
              <a:ea typeface="BIZ UDPゴシック" panose="020B0400000000000000" pitchFamily="50" charset="-128"/>
            </a:endParaRPr>
          </a:p>
          <a:p>
            <a:pPr fontAlgn="auto">
              <a:spcAft>
                <a:spcPts val="0"/>
              </a:spcAft>
            </a:pPr>
            <a:endParaRPr lang="en-US" altLang="ja-JP" sz="3200" b="0" dirty="0">
              <a:latin typeface="BIZ UDPゴシック" panose="020B0400000000000000" pitchFamily="50" charset="-128"/>
              <a:ea typeface="BIZ UDPゴシック" panose="020B0400000000000000" pitchFamily="50" charset="-128"/>
            </a:endParaRPr>
          </a:p>
          <a:p>
            <a:pPr fontAlgn="auto">
              <a:spcAft>
                <a:spcPts val="0"/>
              </a:spcAft>
            </a:pPr>
            <a:r>
              <a:rPr lang="ja-JP" altLang="en-US" sz="3200" b="0" dirty="0">
                <a:latin typeface="BIZ UDPゴシック" panose="020B0400000000000000" pitchFamily="50" charset="-128"/>
                <a:ea typeface="BIZ UDPゴシック" panose="020B0400000000000000" pitchFamily="50" charset="-128"/>
              </a:rPr>
              <a:t>埼玉県蓮田市</a:t>
            </a:r>
            <a:endParaRPr lang="en-US" altLang="ja-JP" sz="3200" b="0" dirty="0">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B6B5FB68-4E91-47C5-A971-A12C17FBD5DB}"/>
              </a:ext>
            </a:extLst>
          </p:cNvPr>
          <p:cNvSpPr txBox="1">
            <a:spLocks/>
          </p:cNvSpPr>
          <p:nvPr/>
        </p:nvSpPr>
        <p:spPr>
          <a:xfrm>
            <a:off x="467544" y="2955925"/>
            <a:ext cx="7990656" cy="6480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fontAlgn="auto">
              <a:spcAft>
                <a:spcPts val="0"/>
              </a:spcAft>
            </a:pPr>
            <a:r>
              <a:rPr lang="ja-JP" altLang="en-US" sz="3200" b="0">
                <a:latin typeface="BIZ UDPゴシック" panose="020B0400000000000000" pitchFamily="50" charset="-128"/>
                <a:ea typeface="BIZ UDPゴシック" panose="020B0400000000000000" pitchFamily="50" charset="-128"/>
              </a:rPr>
              <a:t>説明</a:t>
            </a:r>
            <a:r>
              <a:rPr lang="ja-JP" altLang="en-US" sz="3200" b="0" dirty="0">
                <a:latin typeface="BIZ UDPゴシック" panose="020B0400000000000000" pitchFamily="50" charset="-128"/>
                <a:ea typeface="BIZ UDPゴシック" panose="020B0400000000000000" pitchFamily="50" charset="-128"/>
              </a:rPr>
              <a:t>資料</a:t>
            </a:r>
          </a:p>
        </p:txBody>
      </p:sp>
    </p:spTree>
    <p:extLst>
      <p:ext uri="{BB962C8B-B14F-4D97-AF65-F5344CB8AC3E}">
        <p14:creationId xmlns:p14="http://schemas.microsoft.com/office/powerpoint/2010/main" val="2091448658"/>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3731D-5E8C-0C86-396F-47DD3B4F1A7E}"/>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15E13A70-312E-844B-408A-A515B311F525}"/>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0F7D8604-AAE0-49F9-CEEA-13C32B4F26BC}"/>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b="1" dirty="0">
                <a:solidFill>
                  <a:prstClr val="white"/>
                </a:solidFill>
                <a:latin typeface="Meiryo UI" panose="020B0604030504040204" pitchFamily="50" charset="-128"/>
                <a:ea typeface="Meiryo UI" panose="020B0604030504040204" pitchFamily="50" charset="-128"/>
              </a:rPr>
              <a:t>2</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dirty="0">
                <a:solidFill>
                  <a:prstClr val="white"/>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市下水道事業の現状</a:t>
            </a:r>
            <a:r>
              <a:rPr lang="ja-JP" altLang="en-US" sz="2500" dirty="0">
                <a:solidFill>
                  <a:prstClr val="white"/>
                </a:solidFill>
                <a:latin typeface="Meiryo UI" panose="020B0604030504040204" pitchFamily="50" charset="-128"/>
                <a:ea typeface="Meiryo UI" panose="020B0604030504040204" pitchFamily="50" charset="-128"/>
              </a:rPr>
              <a:t>～</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カネ</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経費回収率～</a:t>
            </a:r>
            <a:endParaRPr lang="ja-JP" altLang="en-US" sz="2500" b="1" dirty="0"/>
          </a:p>
        </p:txBody>
      </p:sp>
      <p:sp>
        <p:nvSpPr>
          <p:cNvPr id="11" name="スライド番号プレースホルダー 10">
            <a:extLst>
              <a:ext uri="{FF2B5EF4-FFF2-40B4-BE49-F238E27FC236}">
                <a16:creationId xmlns:a16="http://schemas.microsoft.com/office/drawing/2014/main" id="{0368DD2A-BF0B-05DA-19AA-415B6B817643}"/>
              </a:ext>
            </a:extLst>
          </p:cNvPr>
          <p:cNvSpPr>
            <a:spLocks noGrp="1"/>
          </p:cNvSpPr>
          <p:nvPr>
            <p:ph type="sldNum" sz="quarter" idx="12"/>
          </p:nvPr>
        </p:nvSpPr>
        <p:spPr/>
        <p:txBody>
          <a:bodyPr/>
          <a:lstStyle/>
          <a:p>
            <a:pPr>
              <a:defRPr/>
            </a:pPr>
            <a:fld id="{8F99E85F-FDFE-490C-9A09-EA5AF74A918C}" type="slidenum">
              <a:rPr lang="ja-JP" altLang="en-US" smtClean="0"/>
              <a:pPr>
                <a:defRPr/>
              </a:pPr>
              <a:t>10</a:t>
            </a:fld>
            <a:endParaRPr lang="ja-JP" altLang="en-US"/>
          </a:p>
        </p:txBody>
      </p:sp>
      <p:sp>
        <p:nvSpPr>
          <p:cNvPr id="3" name="テキスト ボックス 2">
            <a:extLst>
              <a:ext uri="{FF2B5EF4-FFF2-40B4-BE49-F238E27FC236}">
                <a16:creationId xmlns:a16="http://schemas.microsoft.com/office/drawing/2014/main" id="{EC16D607-C046-247A-5EF0-4E93630A3EC7}"/>
              </a:ext>
            </a:extLst>
          </p:cNvPr>
          <p:cNvSpPr txBox="1"/>
          <p:nvPr/>
        </p:nvSpPr>
        <p:spPr>
          <a:xfrm>
            <a:off x="35496" y="692696"/>
            <a:ext cx="9090249" cy="1631216"/>
          </a:xfrm>
          <a:prstGeom prst="rect">
            <a:avLst/>
          </a:prstGeom>
          <a:noFill/>
          <a:ln w="12700">
            <a:solidFill>
              <a:schemeClr val="tx1"/>
            </a:solidFill>
          </a:ln>
        </p:spPr>
        <p:txBody>
          <a:bodyPr wrap="square">
            <a:spAutoFit/>
          </a:bodyPr>
          <a:lstStyle/>
          <a:p>
            <a:pPr marL="285750" indent="-285750" algn="just" defTabSz="633039">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経営比較分析をみると、経常収支比率は</a:t>
            </a:r>
            <a:r>
              <a:rPr lang="en-US" altLang="ja-JP" sz="1800" b="0" dirty="0">
                <a:latin typeface="Meiryo UI" panose="020B0604030504040204" pitchFamily="50" charset="-128"/>
                <a:ea typeface="Meiryo UI" panose="020B0604030504040204" pitchFamily="50" charset="-128"/>
              </a:rPr>
              <a:t>100%</a:t>
            </a:r>
            <a:r>
              <a:rPr lang="ja-JP" altLang="en-US" sz="1800" b="0" dirty="0">
                <a:latin typeface="Meiryo UI" panose="020B0604030504040204" pitchFamily="50" charset="-128"/>
                <a:ea typeface="Meiryo UI" panose="020B0604030504040204" pitchFamily="50" charset="-128"/>
              </a:rPr>
              <a:t>を上回り経営の健全性を保っていますが、</a:t>
            </a:r>
            <a:r>
              <a:rPr lang="ja-JP" altLang="en-US" sz="1800" dirty="0">
                <a:solidFill>
                  <a:srgbClr val="C00000"/>
                </a:solidFill>
                <a:latin typeface="Meiryo UI" panose="020B0604030504040204" pitchFamily="50" charset="-128"/>
                <a:ea typeface="Meiryo UI" panose="020B0604030504040204" pitchFamily="50" charset="-128"/>
              </a:rPr>
              <a:t>経費回収率は</a:t>
            </a:r>
            <a:r>
              <a:rPr lang="en-US" altLang="ja-JP" sz="1800" dirty="0">
                <a:solidFill>
                  <a:srgbClr val="C00000"/>
                </a:solidFill>
                <a:latin typeface="Meiryo UI" panose="020B0604030504040204" pitchFamily="50" charset="-128"/>
                <a:ea typeface="Meiryo UI" panose="020B0604030504040204" pitchFamily="50" charset="-128"/>
              </a:rPr>
              <a:t>100%</a:t>
            </a:r>
            <a:r>
              <a:rPr lang="ja-JP" altLang="en-US" sz="1800" dirty="0">
                <a:solidFill>
                  <a:srgbClr val="C00000"/>
                </a:solidFill>
                <a:latin typeface="Meiryo UI" panose="020B0604030504040204" pitchFamily="50" charset="-128"/>
                <a:ea typeface="Meiryo UI" panose="020B0604030504040204" pitchFamily="50" charset="-128"/>
              </a:rPr>
              <a:t>を下回り、汚水処理費を使用料収入で賄えていない</a:t>
            </a:r>
            <a:r>
              <a:rPr lang="ja-JP" altLang="en-US" sz="1800" b="0" dirty="0">
                <a:latin typeface="Meiryo UI" panose="020B0604030504040204" pitchFamily="50" charset="-128"/>
                <a:ea typeface="Meiryo UI" panose="020B0604030504040204" pitchFamily="50" charset="-128"/>
              </a:rPr>
              <a:t>状況です。</a:t>
            </a: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現在の使用料体系では将来的に、人口減少や節水型社会の影響により、</a:t>
            </a:r>
            <a:r>
              <a:rPr lang="ja-JP" altLang="en-US" sz="1800" dirty="0">
                <a:solidFill>
                  <a:srgbClr val="C00000"/>
                </a:solidFill>
                <a:latin typeface="Meiryo UI" panose="020B0604030504040204" pitchFamily="50" charset="-128"/>
                <a:ea typeface="Meiryo UI" panose="020B0604030504040204" pitchFamily="50" charset="-128"/>
              </a:rPr>
              <a:t>使用料収入は減少していくことが見込まれます</a:t>
            </a:r>
            <a:r>
              <a:rPr lang="ja-JP" altLang="en-US" sz="1800" b="0" dirty="0">
                <a:latin typeface="Meiryo UI" panose="020B0604030504040204" pitchFamily="50" charset="-128"/>
                <a:ea typeface="Meiryo UI" panose="020B0604030504040204" pitchFamily="50" charset="-128"/>
              </a:rPr>
              <a:t>。</a:t>
            </a:r>
            <a:endParaRPr lang="en-US" altLang="ja-JP" sz="18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今後社会情勢の変化に伴い、</a:t>
            </a:r>
            <a:r>
              <a:rPr lang="ja-JP" altLang="en-US" sz="1800" dirty="0">
                <a:solidFill>
                  <a:srgbClr val="C00000"/>
                </a:solidFill>
                <a:latin typeface="Meiryo UI" panose="020B0604030504040204" pitchFamily="50" charset="-128"/>
                <a:ea typeface="Meiryo UI" panose="020B0604030504040204" pitchFamily="50" charset="-128"/>
              </a:rPr>
              <a:t>物価上昇等により工事費・維持管理費の増大が懸念</a:t>
            </a:r>
            <a:r>
              <a:rPr lang="ja-JP" altLang="en-US" sz="1800" b="0" dirty="0">
                <a:latin typeface="Meiryo UI" panose="020B0604030504040204" pitchFamily="50" charset="-128"/>
                <a:ea typeface="Meiryo UI" panose="020B0604030504040204" pitchFamily="50" charset="-128"/>
              </a:rPr>
              <a:t>されます。</a:t>
            </a:r>
          </a:p>
        </p:txBody>
      </p:sp>
      <p:grpSp>
        <p:nvGrpSpPr>
          <p:cNvPr id="22" name="グループ化 21">
            <a:extLst>
              <a:ext uri="{FF2B5EF4-FFF2-40B4-BE49-F238E27FC236}">
                <a16:creationId xmlns:a16="http://schemas.microsoft.com/office/drawing/2014/main" id="{F2639019-C883-36F6-C7AA-F9CF606542D6}"/>
              </a:ext>
            </a:extLst>
          </p:cNvPr>
          <p:cNvGrpSpPr/>
          <p:nvPr/>
        </p:nvGrpSpPr>
        <p:grpSpPr>
          <a:xfrm>
            <a:off x="126239" y="3053744"/>
            <a:ext cx="4320000" cy="3262921"/>
            <a:chOff x="123784" y="2821836"/>
            <a:chExt cx="4320000" cy="3262921"/>
          </a:xfrm>
        </p:grpSpPr>
        <p:pic>
          <p:nvPicPr>
            <p:cNvPr id="21" name="図 20">
              <a:extLst>
                <a:ext uri="{FF2B5EF4-FFF2-40B4-BE49-F238E27FC236}">
                  <a16:creationId xmlns:a16="http://schemas.microsoft.com/office/drawing/2014/main" id="{991856E0-42F2-FDB0-B1AD-A387736E11F8}"/>
                </a:ext>
              </a:extLst>
            </p:cNvPr>
            <p:cNvPicPr>
              <a:picLocks noChangeAspect="1"/>
            </p:cNvPicPr>
            <p:nvPr/>
          </p:nvPicPr>
          <p:blipFill>
            <a:blip r:embed="rId3"/>
            <a:stretch>
              <a:fillRect/>
            </a:stretch>
          </p:blipFill>
          <p:spPr>
            <a:xfrm>
              <a:off x="123784" y="2821836"/>
              <a:ext cx="4320000" cy="3262921"/>
            </a:xfrm>
            <a:prstGeom prst="rect">
              <a:avLst/>
            </a:prstGeom>
          </p:spPr>
        </p:pic>
        <p:sp>
          <p:nvSpPr>
            <p:cNvPr id="7" name="テキスト ボックス 6">
              <a:extLst>
                <a:ext uri="{FF2B5EF4-FFF2-40B4-BE49-F238E27FC236}">
                  <a16:creationId xmlns:a16="http://schemas.microsoft.com/office/drawing/2014/main" id="{62D0ADA7-0A62-6AF4-3B56-F2345EFD48F4}"/>
                </a:ext>
              </a:extLst>
            </p:cNvPr>
            <p:cNvSpPr txBox="1"/>
            <p:nvPr/>
          </p:nvSpPr>
          <p:spPr>
            <a:xfrm>
              <a:off x="1491696" y="5743201"/>
              <a:ext cx="1584176" cy="276999"/>
            </a:xfrm>
            <a:prstGeom prst="rect">
              <a:avLst/>
            </a:prstGeom>
            <a:solidFill>
              <a:schemeClr val="bg1"/>
            </a:solidFill>
            <a:ln>
              <a:noFill/>
            </a:ln>
          </p:spPr>
          <p:txBody>
            <a:bodyPr wrap="square">
              <a:spAutoFit/>
            </a:bodyPr>
            <a:lstStyle/>
            <a:p>
              <a:pPr algn="ctr" defTabSz="633039">
                <a:spcAft>
                  <a:spcPts val="600"/>
                </a:spcAft>
                <a:defRPr/>
              </a:pPr>
              <a:r>
                <a:rPr lang="ja-JP" altLang="en-US" sz="1200" b="0" dirty="0">
                  <a:latin typeface="+mj-ea"/>
                  <a:ea typeface="+mj-ea"/>
                </a:rPr>
                <a:t>経常収支比率（</a:t>
              </a:r>
              <a:r>
                <a:rPr lang="en-US" altLang="ja-JP" sz="1200" b="0" dirty="0">
                  <a:latin typeface="+mj-ea"/>
                  <a:ea typeface="+mj-ea"/>
                </a:rPr>
                <a:t>%</a:t>
              </a:r>
              <a:r>
                <a:rPr lang="ja-JP" altLang="en-US" sz="1200" b="0" dirty="0">
                  <a:latin typeface="+mj-ea"/>
                  <a:ea typeface="+mj-ea"/>
                </a:rPr>
                <a:t>）</a:t>
              </a:r>
            </a:p>
          </p:txBody>
        </p:sp>
        <p:sp>
          <p:nvSpPr>
            <p:cNvPr id="10" name="正方形/長方形 9">
              <a:extLst>
                <a:ext uri="{FF2B5EF4-FFF2-40B4-BE49-F238E27FC236}">
                  <a16:creationId xmlns:a16="http://schemas.microsoft.com/office/drawing/2014/main" id="{171DD9D4-FBE4-C054-C40B-027672191A5A}"/>
                </a:ext>
              </a:extLst>
            </p:cNvPr>
            <p:cNvSpPr/>
            <p:nvPr/>
          </p:nvSpPr>
          <p:spPr>
            <a:xfrm>
              <a:off x="1331640" y="2879418"/>
              <a:ext cx="2956903" cy="39057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8FB02909-E3FA-B80D-113B-A2185A14D0BF}"/>
              </a:ext>
            </a:extLst>
          </p:cNvPr>
          <p:cNvGrpSpPr/>
          <p:nvPr/>
        </p:nvGrpSpPr>
        <p:grpSpPr>
          <a:xfrm>
            <a:off x="4702671" y="3053744"/>
            <a:ext cx="4320000" cy="3257525"/>
            <a:chOff x="4355976" y="2613543"/>
            <a:chExt cx="4320000" cy="3257525"/>
          </a:xfrm>
        </p:grpSpPr>
        <p:pic>
          <p:nvPicPr>
            <p:cNvPr id="14" name="図 13">
              <a:extLst>
                <a:ext uri="{FF2B5EF4-FFF2-40B4-BE49-F238E27FC236}">
                  <a16:creationId xmlns:a16="http://schemas.microsoft.com/office/drawing/2014/main" id="{A191CC42-934F-0E81-F531-734966E6A4DB}"/>
                </a:ext>
              </a:extLst>
            </p:cNvPr>
            <p:cNvPicPr>
              <a:picLocks noChangeAspect="1"/>
            </p:cNvPicPr>
            <p:nvPr/>
          </p:nvPicPr>
          <p:blipFill>
            <a:blip r:embed="rId4"/>
            <a:stretch>
              <a:fillRect/>
            </a:stretch>
          </p:blipFill>
          <p:spPr>
            <a:xfrm>
              <a:off x="4355976" y="2613543"/>
              <a:ext cx="4320000" cy="3257525"/>
            </a:xfrm>
            <a:prstGeom prst="rect">
              <a:avLst/>
            </a:prstGeom>
          </p:spPr>
        </p:pic>
        <p:sp>
          <p:nvSpPr>
            <p:cNvPr id="6" name="正方形/長方形 5">
              <a:extLst>
                <a:ext uri="{FF2B5EF4-FFF2-40B4-BE49-F238E27FC236}">
                  <a16:creationId xmlns:a16="http://schemas.microsoft.com/office/drawing/2014/main" id="{87535FBC-0E4A-CC7C-E6AF-90FE6263E699}"/>
                </a:ext>
              </a:extLst>
            </p:cNvPr>
            <p:cNvSpPr/>
            <p:nvPr/>
          </p:nvSpPr>
          <p:spPr>
            <a:xfrm>
              <a:off x="5590377" y="2670028"/>
              <a:ext cx="2956903" cy="39057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02501BC-0D7C-C0E0-21F1-806A3BC7DAF4}"/>
                </a:ext>
              </a:extLst>
            </p:cNvPr>
            <p:cNvSpPr txBox="1"/>
            <p:nvPr/>
          </p:nvSpPr>
          <p:spPr>
            <a:xfrm>
              <a:off x="5777894" y="5538986"/>
              <a:ext cx="1476164" cy="276999"/>
            </a:xfrm>
            <a:prstGeom prst="rect">
              <a:avLst/>
            </a:prstGeom>
            <a:solidFill>
              <a:schemeClr val="bg1"/>
            </a:solidFill>
            <a:ln>
              <a:noFill/>
            </a:ln>
          </p:spPr>
          <p:txBody>
            <a:bodyPr wrap="square">
              <a:spAutoFit/>
            </a:bodyPr>
            <a:lstStyle/>
            <a:p>
              <a:pPr algn="ctr" defTabSz="633039">
                <a:spcAft>
                  <a:spcPts val="600"/>
                </a:spcAft>
                <a:defRPr/>
              </a:pPr>
              <a:r>
                <a:rPr lang="ja-JP" altLang="en-US" sz="1200" b="0" dirty="0">
                  <a:latin typeface="+mj-ea"/>
                  <a:ea typeface="+mj-ea"/>
                </a:rPr>
                <a:t>経費回収率（</a:t>
              </a:r>
              <a:r>
                <a:rPr lang="en-US" altLang="ja-JP" sz="1200" b="0" dirty="0">
                  <a:latin typeface="+mj-ea"/>
                  <a:ea typeface="+mj-ea"/>
                </a:rPr>
                <a:t>%</a:t>
              </a:r>
              <a:r>
                <a:rPr lang="ja-JP" altLang="en-US" sz="1200" b="0" dirty="0">
                  <a:latin typeface="+mj-ea"/>
                  <a:ea typeface="+mj-ea"/>
                </a:rPr>
                <a:t>）</a:t>
              </a:r>
            </a:p>
          </p:txBody>
        </p:sp>
      </p:grpSp>
      <p:sp>
        <p:nvSpPr>
          <p:cNvPr id="23" name="テキスト ボックス 22">
            <a:extLst>
              <a:ext uri="{FF2B5EF4-FFF2-40B4-BE49-F238E27FC236}">
                <a16:creationId xmlns:a16="http://schemas.microsoft.com/office/drawing/2014/main" id="{4191E8DE-9025-0509-C0C6-345C94B47CB2}"/>
              </a:ext>
            </a:extLst>
          </p:cNvPr>
          <p:cNvSpPr txBox="1"/>
          <p:nvPr/>
        </p:nvSpPr>
        <p:spPr>
          <a:xfrm>
            <a:off x="126239" y="2708215"/>
            <a:ext cx="3384376"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a:t>
            </a:r>
            <a:r>
              <a:rPr lang="zh-TW" altLang="en-US" sz="1600" b="0" dirty="0">
                <a:latin typeface="Meiryo UI" panose="020B0604030504040204" pitchFamily="50" charset="-128"/>
                <a:ea typeface="Meiryo UI" panose="020B0604030504040204" pitchFamily="50" charset="-128"/>
              </a:rPr>
              <a:t>経営</a:t>
            </a:r>
            <a:r>
              <a:rPr lang="ja-JP" altLang="en-US" sz="1600" b="0" dirty="0">
                <a:latin typeface="Meiryo UI" panose="020B0604030504040204" pitchFamily="50" charset="-128"/>
                <a:ea typeface="Meiryo UI" panose="020B0604030504040204" pitchFamily="50" charset="-128"/>
              </a:rPr>
              <a:t>比較</a:t>
            </a:r>
            <a:r>
              <a:rPr lang="zh-TW" altLang="en-US" sz="1600" b="0" dirty="0">
                <a:latin typeface="Meiryo UI" panose="020B0604030504040204" pitchFamily="50" charset="-128"/>
                <a:ea typeface="Meiryo UI" panose="020B0604030504040204" pitchFamily="50" charset="-128"/>
              </a:rPr>
              <a:t>分析</a:t>
            </a:r>
            <a:r>
              <a:rPr lang="ja-JP" altLang="en-US" sz="1600" b="0" dirty="0">
                <a:latin typeface="Meiryo UI" panose="020B0604030504040204" pitchFamily="50" charset="-128"/>
                <a:ea typeface="Meiryo UI" panose="020B0604030504040204" pitchFamily="50" charset="-128"/>
              </a:rPr>
              <a:t>表</a:t>
            </a:r>
            <a:r>
              <a:rPr lang="zh-TW" altLang="en-US" sz="1600" b="0" dirty="0">
                <a:latin typeface="Meiryo UI" panose="020B0604030504040204" pitchFamily="50" charset="-128"/>
                <a:ea typeface="Meiryo UI" panose="020B0604030504040204" pitchFamily="50" charset="-128"/>
              </a:rPr>
              <a:t>（公共下水道）</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1D82F0D1-275B-188D-C85A-1C14E5A81604}"/>
              </a:ext>
            </a:extLst>
          </p:cNvPr>
          <p:cNvPicPr>
            <a:picLocks noChangeAspect="1"/>
          </p:cNvPicPr>
          <p:nvPr/>
        </p:nvPicPr>
        <p:blipFill>
          <a:blip r:embed="rId5"/>
          <a:stretch>
            <a:fillRect/>
          </a:stretch>
        </p:blipFill>
        <p:spPr>
          <a:xfrm>
            <a:off x="6227951" y="2409855"/>
            <a:ext cx="2694702" cy="819254"/>
          </a:xfrm>
          <a:prstGeom prst="rect">
            <a:avLst/>
          </a:prstGeom>
        </p:spPr>
      </p:pic>
      <p:sp>
        <p:nvSpPr>
          <p:cNvPr id="26" name="吹き出し: 角を丸めた四角形 25">
            <a:extLst>
              <a:ext uri="{FF2B5EF4-FFF2-40B4-BE49-F238E27FC236}">
                <a16:creationId xmlns:a16="http://schemas.microsoft.com/office/drawing/2014/main" id="{64C87594-9977-98CC-4AF6-07B527A7485E}"/>
              </a:ext>
            </a:extLst>
          </p:cNvPr>
          <p:cNvSpPr/>
          <p:nvPr/>
        </p:nvSpPr>
        <p:spPr>
          <a:xfrm>
            <a:off x="3854263" y="2418070"/>
            <a:ext cx="2229905" cy="578882"/>
          </a:xfrm>
          <a:prstGeom prst="wedgeRoundRectCallout">
            <a:avLst>
              <a:gd name="adj1" fmla="val 36163"/>
              <a:gd name="adj2" fmla="val 131342"/>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0" dirty="0">
                <a:latin typeface="メイリオ" panose="020B0604030504040204" pitchFamily="50" charset="-128"/>
                <a:ea typeface="メイリオ" panose="020B0604030504040204" pitchFamily="50" charset="-128"/>
              </a:rPr>
              <a:t>類似団体に比べて低く</a:t>
            </a:r>
            <a:r>
              <a:rPr lang="en-US" altLang="ja-JP" sz="1400" b="0" dirty="0">
                <a:latin typeface="メイリオ" panose="020B0604030504040204" pitchFamily="50" charset="-128"/>
                <a:ea typeface="メイリオ" panose="020B0604030504040204" pitchFamily="50" charset="-128"/>
              </a:rPr>
              <a:t>100%</a:t>
            </a:r>
            <a:r>
              <a:rPr lang="ja-JP" altLang="en-US" sz="1400" b="0" dirty="0">
                <a:latin typeface="メイリオ" panose="020B0604030504040204" pitchFamily="50" charset="-128"/>
                <a:ea typeface="メイリオ" panose="020B0604030504040204" pitchFamily="50" charset="-128"/>
              </a:rPr>
              <a:t>に達していない。</a:t>
            </a:r>
            <a:endParaRPr kumimoji="1" lang="ja-JP" altLang="en-US" sz="1400" b="0"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85E5739E-2A5B-5A34-A421-A7D7418F7AB4}"/>
              </a:ext>
            </a:extLst>
          </p:cNvPr>
          <p:cNvSpPr txBox="1"/>
          <p:nvPr/>
        </p:nvSpPr>
        <p:spPr>
          <a:xfrm>
            <a:off x="8146788" y="3243959"/>
            <a:ext cx="831888" cy="276999"/>
          </a:xfrm>
          <a:prstGeom prst="rect">
            <a:avLst/>
          </a:prstGeom>
          <a:noFill/>
          <a:ln>
            <a:noFill/>
          </a:ln>
        </p:spPr>
        <p:txBody>
          <a:bodyPr wrap="square">
            <a:spAutoFit/>
          </a:bodyPr>
          <a:lstStyle/>
          <a:p>
            <a:pPr defTabSz="633039" eaLnBrk="0" hangingPunct="0">
              <a:spcAft>
                <a:spcPts val="600"/>
              </a:spcAft>
              <a:defRPr/>
            </a:pPr>
            <a:r>
              <a:rPr lang="en-US" altLang="ja-JP" sz="1200" b="0" dirty="0">
                <a:latin typeface="Meiryo UI" panose="020B0604030504040204" pitchFamily="50" charset="-128"/>
                <a:ea typeface="Meiryo UI" panose="020B0604030504040204" pitchFamily="50" charset="-128"/>
              </a:rPr>
              <a:t>【97.81】</a:t>
            </a:r>
            <a:endParaRPr lang="ja-JP" altLang="en-US" sz="1200" b="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277ED66-D063-01E6-0AD9-84E6B853886A}"/>
              </a:ext>
            </a:extLst>
          </p:cNvPr>
          <p:cNvSpPr txBox="1"/>
          <p:nvPr/>
        </p:nvSpPr>
        <p:spPr>
          <a:xfrm>
            <a:off x="3491880" y="3239269"/>
            <a:ext cx="930715" cy="276999"/>
          </a:xfrm>
          <a:prstGeom prst="rect">
            <a:avLst/>
          </a:prstGeom>
          <a:noFill/>
          <a:ln>
            <a:noFill/>
          </a:ln>
        </p:spPr>
        <p:txBody>
          <a:bodyPr wrap="square">
            <a:spAutoFit/>
          </a:bodyPr>
          <a:lstStyle/>
          <a:p>
            <a:pPr defTabSz="633039" eaLnBrk="0" hangingPunct="0">
              <a:spcAft>
                <a:spcPts val="600"/>
              </a:spcAft>
              <a:defRPr/>
            </a:pPr>
            <a:r>
              <a:rPr lang="en-US" altLang="ja-JP" sz="1200" b="0" dirty="0">
                <a:latin typeface="Meiryo UI" panose="020B0604030504040204" pitchFamily="50" charset="-128"/>
                <a:ea typeface="Meiryo UI" panose="020B0604030504040204" pitchFamily="50" charset="-128"/>
              </a:rPr>
              <a:t>【105.91】</a:t>
            </a:r>
            <a:endParaRPr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7256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BF730-2291-C549-F722-9A79098C15BF}"/>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331DDD3E-080D-7727-1F3D-1E9ADA0AF64E}"/>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11" name="スライド番号プレースホルダー 10">
            <a:extLst>
              <a:ext uri="{FF2B5EF4-FFF2-40B4-BE49-F238E27FC236}">
                <a16:creationId xmlns:a16="http://schemas.microsoft.com/office/drawing/2014/main" id="{BEF17ADF-5ED7-D7D9-74C3-9EADA8F0C850}"/>
              </a:ext>
            </a:extLst>
          </p:cNvPr>
          <p:cNvSpPr>
            <a:spLocks noGrp="1"/>
          </p:cNvSpPr>
          <p:nvPr>
            <p:ph type="sldNum" sz="quarter" idx="12"/>
          </p:nvPr>
        </p:nvSpPr>
        <p:spPr/>
        <p:txBody>
          <a:bodyPr/>
          <a:lstStyle/>
          <a:p>
            <a:pPr>
              <a:defRPr/>
            </a:pPr>
            <a:fld id="{8F99E85F-FDFE-490C-9A09-EA5AF74A918C}" type="slidenum">
              <a:rPr lang="ja-JP" altLang="en-US" smtClean="0"/>
              <a:pPr>
                <a:defRPr/>
              </a:pPr>
              <a:t>11</a:t>
            </a:fld>
            <a:endParaRPr lang="ja-JP" altLang="en-US"/>
          </a:p>
        </p:txBody>
      </p:sp>
      <p:sp>
        <p:nvSpPr>
          <p:cNvPr id="3" name="AutoShape 2" descr="色塗りできる水道局のイラスト|ぬれよん-ぬれるフリーイラスト">
            <a:extLst>
              <a:ext uri="{FF2B5EF4-FFF2-40B4-BE49-F238E27FC236}">
                <a16:creationId xmlns:a16="http://schemas.microsoft.com/office/drawing/2014/main" id="{B74865A5-AD68-107E-FBB6-22E331FB1FD4}"/>
              </a:ext>
            </a:extLst>
          </p:cNvPr>
          <p:cNvSpPr>
            <a:spLocks noChangeAspect="1" noChangeArrowheads="1"/>
          </p:cNvSpPr>
          <p:nvPr/>
        </p:nvSpPr>
        <p:spPr bwMode="auto">
          <a:xfrm>
            <a:off x="82991" y="76933"/>
            <a:ext cx="236093" cy="2360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正方形/長方形 5">
            <a:extLst>
              <a:ext uri="{FF2B5EF4-FFF2-40B4-BE49-F238E27FC236}">
                <a16:creationId xmlns:a16="http://schemas.microsoft.com/office/drawing/2014/main" id="{B80F9BE5-D81C-7521-73BD-A16C7B655013}"/>
              </a:ext>
            </a:extLst>
          </p:cNvPr>
          <p:cNvSpPr/>
          <p:nvPr/>
        </p:nvSpPr>
        <p:spPr>
          <a:xfrm>
            <a:off x="388792" y="819988"/>
            <a:ext cx="8366416" cy="6810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ja-JP" altLang="en-US" sz="1800" b="1" dirty="0">
                <a:solidFill>
                  <a:schemeClr val="tx1"/>
                </a:solidFill>
                <a:latin typeface="+mj-ea"/>
                <a:ea typeface="+mj-ea"/>
                <a:cs typeface="メイリオ" panose="020B0604030504040204" pitchFamily="50" charset="-128"/>
              </a:rPr>
              <a:t>★</a:t>
            </a:r>
            <a:r>
              <a:rPr lang="ja-JP" altLang="en-US" sz="1800" dirty="0">
                <a:solidFill>
                  <a:schemeClr val="tx1"/>
                </a:solidFill>
                <a:latin typeface="+mj-ea"/>
                <a:ea typeface="+mj-ea"/>
                <a:cs typeface="メイリオ" panose="020B0604030504040204" pitchFamily="50" charset="-128"/>
              </a:rPr>
              <a:t>本</a:t>
            </a:r>
            <a:r>
              <a:rPr lang="ja-JP" altLang="en-US" sz="1800" b="1" dirty="0">
                <a:solidFill>
                  <a:schemeClr val="tx1"/>
                </a:solidFill>
                <a:latin typeface="+mj-ea"/>
                <a:ea typeface="+mj-ea"/>
                <a:cs typeface="メイリオ" panose="020B0604030504040204" pitchFamily="50" charset="-128"/>
              </a:rPr>
              <a:t>市の下水道事業においては、担い手の不足や施設の老朽化、人口減少による下水道使用料の収入の減少といった課題を抱えています。</a:t>
            </a:r>
            <a:endParaRPr lang="en-US" altLang="ja-JP" sz="1800" dirty="0">
              <a:solidFill>
                <a:schemeClr val="tx1"/>
              </a:solidFill>
              <a:latin typeface="+mj-ea"/>
              <a:ea typeface="+mj-ea"/>
              <a:cs typeface="メイリオ" panose="020B0604030504040204" pitchFamily="50" charset="-128"/>
            </a:endParaRPr>
          </a:p>
        </p:txBody>
      </p:sp>
      <p:sp>
        <p:nvSpPr>
          <p:cNvPr id="8" name="正方形/長方形 7">
            <a:extLst>
              <a:ext uri="{FF2B5EF4-FFF2-40B4-BE49-F238E27FC236}">
                <a16:creationId xmlns:a16="http://schemas.microsoft.com/office/drawing/2014/main" id="{4A2012AC-98A8-9D06-35C3-8BF950C01296}"/>
              </a:ext>
            </a:extLst>
          </p:cNvPr>
          <p:cNvSpPr/>
          <p:nvPr/>
        </p:nvSpPr>
        <p:spPr>
          <a:xfrm>
            <a:off x="-45115" y="5877272"/>
            <a:ext cx="9297636" cy="691835"/>
          </a:xfrm>
          <a:prstGeom prst="rect">
            <a:avLst/>
          </a:prstGeom>
          <a:noFill/>
          <a:ln w="12700" cap="flat" cmpd="sng" algn="ctr">
            <a:noFill/>
            <a:prstDash val="solid"/>
            <a:miter lim="800000"/>
          </a:ln>
          <a:effectLst/>
        </p:spPr>
        <p:txBody>
          <a:bodyPr lIns="0" tIns="0" rIns="0" bIns="0" numCol="1" spcCol="25200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indent="88900" algn="just" defTabSz="914400" eaLnBrk="1" fontAlgn="auto" latinLnBrk="0" hangingPunct="1">
              <a:lnSpc>
                <a:spcPct val="120000"/>
              </a:lnSpc>
              <a:spcBef>
                <a:spcPts val="0"/>
              </a:spcBef>
              <a:spcAft>
                <a:spcPts val="0"/>
              </a:spcAft>
              <a:buClrTx/>
              <a:buSzTx/>
              <a:tabLst/>
              <a:defRPr/>
            </a:pPr>
            <a:r>
              <a:rPr kumimoji="1" lang="ja-JP" altLang="en-US" b="0" kern="0" dirty="0">
                <a:solidFill>
                  <a:srgbClr val="000000"/>
                </a:solidFill>
                <a:latin typeface="+mn-ea"/>
              </a:rPr>
              <a:t>持続的な下水道の管理運営のためには、これらの課題への対応が必要です。</a:t>
            </a:r>
            <a:endParaRPr kumimoji="1" lang="en-US" altLang="ja-JP" b="0" kern="0" dirty="0">
              <a:solidFill>
                <a:srgbClr val="000000"/>
              </a:solidFill>
              <a:latin typeface="+mn-ea"/>
            </a:endParaRPr>
          </a:p>
          <a:p>
            <a:pPr marR="0" lvl="0" indent="88900" algn="just" defTabSz="914400" eaLnBrk="1" fontAlgn="auto" latinLnBrk="0" hangingPunct="1">
              <a:lnSpc>
                <a:spcPct val="120000"/>
              </a:lnSpc>
              <a:spcBef>
                <a:spcPts val="0"/>
              </a:spcBef>
              <a:spcAft>
                <a:spcPts val="0"/>
              </a:spcAft>
              <a:buClrTx/>
              <a:buSzTx/>
              <a:tabLst/>
              <a:defRPr/>
            </a:pPr>
            <a:r>
              <a:rPr kumimoji="1" lang="ja-JP" altLang="en-US" kern="0" dirty="0">
                <a:solidFill>
                  <a:srgbClr val="000000"/>
                </a:solidFill>
                <a:latin typeface="+mn-ea"/>
              </a:rPr>
              <a:t>課題を解決する取組の一つに、</a:t>
            </a:r>
            <a:r>
              <a:rPr kumimoji="1" lang="ja-JP" altLang="en-US" b="1" u="sng" kern="0" dirty="0">
                <a:solidFill>
                  <a:srgbClr val="C00000"/>
                </a:solidFill>
                <a:latin typeface="+mn-ea"/>
              </a:rPr>
              <a:t>民間のノウハウ・創意工夫を活用する「官民連携事業」があります。</a:t>
            </a:r>
          </a:p>
        </p:txBody>
      </p:sp>
      <p:grpSp>
        <p:nvGrpSpPr>
          <p:cNvPr id="9" name="グループ化 8">
            <a:extLst>
              <a:ext uri="{FF2B5EF4-FFF2-40B4-BE49-F238E27FC236}">
                <a16:creationId xmlns:a16="http://schemas.microsoft.com/office/drawing/2014/main" id="{28465D1A-0AA8-8F0F-CD53-2E41845DE2E0}"/>
              </a:ext>
            </a:extLst>
          </p:cNvPr>
          <p:cNvGrpSpPr/>
          <p:nvPr/>
        </p:nvGrpSpPr>
        <p:grpSpPr>
          <a:xfrm>
            <a:off x="7244060" y="1993056"/>
            <a:ext cx="1782474" cy="3308152"/>
            <a:chOff x="4667488" y="6122795"/>
            <a:chExt cx="2491318" cy="4270880"/>
          </a:xfrm>
        </p:grpSpPr>
        <p:sp>
          <p:nvSpPr>
            <p:cNvPr id="10" name="テキスト ボックス 102">
              <a:extLst>
                <a:ext uri="{FF2B5EF4-FFF2-40B4-BE49-F238E27FC236}">
                  <a16:creationId xmlns:a16="http://schemas.microsoft.com/office/drawing/2014/main" id="{8272BD56-97C9-0539-4AB8-FB16D19F747B}"/>
                </a:ext>
              </a:extLst>
            </p:cNvPr>
            <p:cNvSpPr txBox="1"/>
            <p:nvPr/>
          </p:nvSpPr>
          <p:spPr>
            <a:xfrm>
              <a:off x="4667488" y="6122795"/>
              <a:ext cx="2487378" cy="662232"/>
            </a:xfrm>
            <a:prstGeom prst="roundRect">
              <a:avLst>
                <a:gd name="adj" fmla="val 50000"/>
              </a:avLst>
            </a:prstGeom>
            <a:solidFill>
              <a:schemeClr val="accent1"/>
            </a:solidFill>
          </p:spPr>
          <p:txBody>
            <a:bodyPr wrap="square" lIns="36000" rIns="3600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ct val="110000"/>
                </a:lnSpc>
              </a:pPr>
              <a:r>
                <a:rPr kumimoji="1" lang="ja-JP" altLang="en-US" sz="2000" b="1" dirty="0">
                  <a:solidFill>
                    <a:schemeClr val="bg1"/>
                  </a:solidFill>
                  <a:latin typeface="+mn-ea"/>
                </a:rPr>
                <a:t>必要な取組</a:t>
              </a:r>
            </a:p>
          </p:txBody>
        </p:sp>
        <p:sp>
          <p:nvSpPr>
            <p:cNvPr id="12" name="正方形/長方形 11">
              <a:extLst>
                <a:ext uri="{FF2B5EF4-FFF2-40B4-BE49-F238E27FC236}">
                  <a16:creationId xmlns:a16="http://schemas.microsoft.com/office/drawing/2014/main" id="{AC6F84CA-1AEC-DAE3-0027-81CDD8229533}"/>
                </a:ext>
              </a:extLst>
            </p:cNvPr>
            <p:cNvSpPr/>
            <p:nvPr/>
          </p:nvSpPr>
          <p:spPr>
            <a:xfrm>
              <a:off x="4691205" y="6950059"/>
              <a:ext cx="2467601" cy="3443616"/>
            </a:xfrm>
            <a:prstGeom prst="rect">
              <a:avLst/>
            </a:prstGeom>
            <a:noFill/>
            <a:ln w="12700" cap="flat" cmpd="sng" algn="ctr">
              <a:noFill/>
              <a:prstDash val="solid"/>
              <a:miter lim="800000"/>
            </a:ln>
            <a:effectLst/>
          </p:spPr>
          <p:txBody>
            <a:bodyPr lIns="0" tIns="54000" rIns="0" bIns="5400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marR="0" lvl="0" indent="-171450" algn="just" defTabSz="914400" eaLnBrk="1" fontAlgn="auto" latinLnBrk="0" hangingPunct="1">
                <a:lnSpc>
                  <a:spcPct val="110000"/>
                </a:lnSpc>
                <a:spcBef>
                  <a:spcPts val="600"/>
                </a:spcBef>
                <a:spcAft>
                  <a:spcPts val="0"/>
                </a:spcAft>
                <a:buClr>
                  <a:schemeClr val="accent1"/>
                </a:buClr>
                <a:buSzPct val="80000"/>
                <a:buFont typeface="Wingdings" panose="05000000000000000000" pitchFamily="2" charset="2"/>
                <a:buChar char="n"/>
                <a:tabLst/>
                <a:defRPr/>
              </a:pPr>
              <a:r>
                <a:rPr kumimoji="1" lang="ja-JP" altLang="en-US" b="0" i="0" u="none" strike="noStrike" kern="0" cap="none" spc="0" normalizeH="0" baseline="0" noProof="0" dirty="0">
                  <a:ln>
                    <a:noFill/>
                  </a:ln>
                  <a:solidFill>
                    <a:schemeClr val="accent1"/>
                  </a:solidFill>
                  <a:effectLst/>
                  <a:uLnTx/>
                  <a:uFillTx/>
                  <a:latin typeface="+mn-ea"/>
                </a:rPr>
                <a:t>職員不足の補完</a:t>
              </a:r>
              <a:endParaRPr kumimoji="1" lang="en-US" altLang="ja-JP" b="0" i="0" u="none" strike="noStrike" kern="0" cap="none" spc="0" normalizeH="0" baseline="0" noProof="0" dirty="0">
                <a:ln>
                  <a:noFill/>
                </a:ln>
                <a:solidFill>
                  <a:schemeClr val="accent1"/>
                </a:solidFill>
                <a:effectLst/>
                <a:uLnTx/>
                <a:uFillTx/>
                <a:latin typeface="+mn-ea"/>
              </a:endParaRPr>
            </a:p>
            <a:p>
              <a:pPr marL="171450" lvl="0" indent="-171450" defTabSz="914400" latinLnBrk="1">
                <a:lnSpc>
                  <a:spcPct val="110000"/>
                </a:lnSpc>
                <a:spcBef>
                  <a:spcPts val="600"/>
                </a:spcBef>
                <a:buClr>
                  <a:schemeClr val="accent1"/>
                </a:buClr>
                <a:buSzPct val="80000"/>
                <a:buFont typeface="Wingdings" panose="05000000000000000000" pitchFamily="2" charset="2"/>
                <a:buChar char="n"/>
                <a:defRPr/>
              </a:pPr>
              <a:r>
                <a:rPr kumimoji="1" lang="ja-JP" altLang="en-US" b="0" i="0" u="none" strike="noStrike" kern="0" cap="none" spc="0" normalizeH="0" baseline="0" noProof="0" dirty="0">
                  <a:ln>
                    <a:noFill/>
                  </a:ln>
                  <a:solidFill>
                    <a:schemeClr val="accent1"/>
                  </a:solidFill>
                  <a:effectLst/>
                  <a:uLnTx/>
                  <a:uFillTx/>
                  <a:latin typeface="+mn-ea"/>
                </a:rPr>
                <a:t>技術継承の確保</a:t>
              </a:r>
              <a:endParaRPr kumimoji="1" lang="en-US" altLang="ja-JP" b="0" i="0" u="none" strike="noStrike" kern="0" cap="none" spc="0" normalizeH="0" baseline="0" noProof="0" dirty="0">
                <a:ln>
                  <a:noFill/>
                </a:ln>
                <a:solidFill>
                  <a:schemeClr val="accent1"/>
                </a:solidFill>
                <a:effectLst/>
                <a:uLnTx/>
                <a:uFillTx/>
                <a:latin typeface="+mn-ea"/>
              </a:endParaRPr>
            </a:p>
            <a:p>
              <a:pPr marL="171450" lvl="0" indent="-171450" defTabSz="914400" latinLnBrk="1">
                <a:lnSpc>
                  <a:spcPct val="110000"/>
                </a:lnSpc>
                <a:spcBef>
                  <a:spcPts val="600"/>
                </a:spcBef>
                <a:buClr>
                  <a:schemeClr val="accent1"/>
                </a:buClr>
                <a:buSzPct val="80000"/>
                <a:buFont typeface="Wingdings" panose="05000000000000000000" pitchFamily="2" charset="2"/>
                <a:buChar char="n"/>
                <a:defRPr/>
              </a:pPr>
              <a:r>
                <a:rPr kumimoji="1" lang="ja-JP" altLang="en-US" b="0" i="0" u="none" strike="noStrike" kern="0" cap="none" spc="0" normalizeH="0" baseline="0" noProof="0" dirty="0">
                  <a:ln>
                    <a:noFill/>
                  </a:ln>
                  <a:solidFill>
                    <a:schemeClr val="accent1"/>
                  </a:solidFill>
                  <a:effectLst/>
                  <a:uLnTx/>
                  <a:uFillTx/>
                  <a:latin typeface="+mn-ea"/>
                </a:rPr>
                <a:t>民間のノウハウ・創意工夫による</a:t>
              </a:r>
              <a:r>
                <a:rPr lang="ja-JP" altLang="en-US" b="0" kern="0" dirty="0">
                  <a:solidFill>
                    <a:schemeClr val="accent1"/>
                  </a:solidFill>
                  <a:latin typeface="+mn-ea"/>
                </a:rPr>
                <a:t>さらなる効率的な耐震化</a:t>
              </a:r>
              <a:r>
                <a:rPr kumimoji="1" lang="ja-JP" altLang="en-US" b="0" i="0" u="none" strike="noStrike" kern="0" cap="none" spc="0" normalizeH="0" baseline="0" noProof="0" dirty="0">
                  <a:ln>
                    <a:noFill/>
                  </a:ln>
                  <a:solidFill>
                    <a:schemeClr val="accent1"/>
                  </a:solidFill>
                  <a:effectLst/>
                  <a:uLnTx/>
                  <a:uFillTx/>
                  <a:latin typeface="+mn-ea"/>
                </a:rPr>
                <a:t>・老朽化対策を推進</a:t>
              </a:r>
              <a:endParaRPr kumimoji="1" lang="en-US" altLang="ja-JP" b="0" i="0" u="none" strike="noStrike" kern="0" cap="none" spc="0" normalizeH="0" baseline="0" noProof="0" dirty="0">
                <a:ln>
                  <a:noFill/>
                </a:ln>
                <a:solidFill>
                  <a:schemeClr val="accent1"/>
                </a:solidFill>
                <a:effectLst/>
                <a:uLnTx/>
                <a:uFillTx/>
                <a:latin typeface="+mn-ea"/>
              </a:endParaRPr>
            </a:p>
          </p:txBody>
        </p:sp>
      </p:grpSp>
      <p:sp>
        <p:nvSpPr>
          <p:cNvPr id="13" name="テキスト ボックス 108">
            <a:extLst>
              <a:ext uri="{FF2B5EF4-FFF2-40B4-BE49-F238E27FC236}">
                <a16:creationId xmlns:a16="http://schemas.microsoft.com/office/drawing/2014/main" id="{9DB0BC14-BAEF-F812-1F2E-65EFB71BAB19}"/>
              </a:ext>
            </a:extLst>
          </p:cNvPr>
          <p:cNvSpPr txBox="1"/>
          <p:nvPr/>
        </p:nvSpPr>
        <p:spPr>
          <a:xfrm>
            <a:off x="5873798" y="2225703"/>
            <a:ext cx="1479069" cy="70788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2000" b="1" i="1" u="sng" dirty="0">
                <a:solidFill>
                  <a:srgbClr val="C00000"/>
                </a:solidFill>
                <a:latin typeface="+mn-ea"/>
              </a:rPr>
              <a:t>今後</a:t>
            </a:r>
            <a:endParaRPr kumimoji="1" lang="en-US" altLang="ja-JP" sz="2000" b="1" i="1" u="sng" dirty="0">
              <a:solidFill>
                <a:srgbClr val="C00000"/>
              </a:solidFill>
              <a:latin typeface="+mn-ea"/>
            </a:endParaRPr>
          </a:p>
          <a:p>
            <a:pPr algn="ctr"/>
            <a:r>
              <a:rPr kumimoji="1" lang="ja-JP" altLang="en-US" sz="2000" b="1" i="1" u="sng" dirty="0">
                <a:solidFill>
                  <a:srgbClr val="C00000"/>
                </a:solidFill>
                <a:latin typeface="+mn-ea"/>
              </a:rPr>
              <a:t>さらに加速</a:t>
            </a:r>
            <a:endParaRPr lang="ja-JP" altLang="en-US" sz="2000" i="1" u="sng" dirty="0">
              <a:solidFill>
                <a:srgbClr val="C00000"/>
              </a:solidFill>
              <a:latin typeface="+mn-ea"/>
            </a:endParaRPr>
          </a:p>
        </p:txBody>
      </p:sp>
      <p:sp>
        <p:nvSpPr>
          <p:cNvPr id="14" name="正方形/長方形 13">
            <a:extLst>
              <a:ext uri="{FF2B5EF4-FFF2-40B4-BE49-F238E27FC236}">
                <a16:creationId xmlns:a16="http://schemas.microsoft.com/office/drawing/2014/main" id="{DF851E38-0628-A859-FFA2-E96C3BA63926}"/>
              </a:ext>
            </a:extLst>
          </p:cNvPr>
          <p:cNvSpPr/>
          <p:nvPr/>
        </p:nvSpPr>
        <p:spPr>
          <a:xfrm>
            <a:off x="140650" y="3250433"/>
            <a:ext cx="1960821" cy="1164661"/>
          </a:xfrm>
          <a:prstGeom prst="rect">
            <a:avLst/>
          </a:prstGeom>
          <a:noFill/>
          <a:ln w="12700" cap="flat" cmpd="sng" algn="ctr">
            <a:noFill/>
            <a:prstDash val="solid"/>
            <a:miter lim="800000"/>
          </a:ln>
          <a:effectLst/>
        </p:spPr>
        <p:txBody>
          <a:bodyPr lIns="54000" tIns="54000" rIns="54000" bIns="5400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i="0" u="none" strike="noStrike" kern="0" cap="none" spc="0" normalizeH="0" baseline="0" noProof="0" dirty="0">
                <a:ln>
                  <a:noFill/>
                </a:ln>
                <a:effectLst/>
                <a:uLnTx/>
                <a:uFillTx/>
                <a:latin typeface="+mn-ea"/>
              </a:rPr>
              <a:t>管理運営に必要な人手の不足</a:t>
            </a:r>
            <a:endParaRPr kumimoji="1" lang="en-US" altLang="ja-JP" b="0" i="0" u="none" strike="noStrike" kern="0" cap="none" spc="0" normalizeH="0" baseline="0" noProof="0" dirty="0">
              <a:ln>
                <a:noFill/>
              </a:ln>
              <a:effectLst/>
              <a:uLnTx/>
              <a:uFillTx/>
              <a:latin typeface="+mn-ea"/>
            </a:endParaRPr>
          </a:p>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kern="0" dirty="0">
                <a:latin typeface="+mn-ea"/>
              </a:rPr>
              <a:t>技術力の不足</a:t>
            </a:r>
            <a:endParaRPr kumimoji="1" lang="en-US" altLang="ja-JP" b="0" kern="0" dirty="0">
              <a:latin typeface="+mn-ea"/>
            </a:endParaRPr>
          </a:p>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kern="0" dirty="0">
                <a:latin typeface="+mn-ea"/>
              </a:rPr>
              <a:t>技術継承が困難</a:t>
            </a:r>
            <a:endParaRPr kumimoji="1" lang="ja-JP" altLang="en-US" b="0" i="0" u="none" strike="noStrike" kern="0" cap="none" spc="0" normalizeH="0" baseline="0" noProof="0" dirty="0">
              <a:ln>
                <a:noFill/>
              </a:ln>
              <a:effectLst/>
              <a:uLnTx/>
              <a:uFillTx/>
              <a:latin typeface="+mn-ea"/>
            </a:endParaRPr>
          </a:p>
        </p:txBody>
      </p:sp>
      <p:sp>
        <p:nvSpPr>
          <p:cNvPr id="15" name="テキスト ボックス 127">
            <a:extLst>
              <a:ext uri="{FF2B5EF4-FFF2-40B4-BE49-F238E27FC236}">
                <a16:creationId xmlns:a16="http://schemas.microsoft.com/office/drawing/2014/main" id="{C3FCA71F-E6F3-706E-7235-6017D582433F}"/>
              </a:ext>
            </a:extLst>
          </p:cNvPr>
          <p:cNvSpPr txBox="1"/>
          <p:nvPr/>
        </p:nvSpPr>
        <p:spPr>
          <a:xfrm>
            <a:off x="280863" y="2732394"/>
            <a:ext cx="1841565" cy="400110"/>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000" b="1" dirty="0">
                <a:solidFill>
                  <a:schemeClr val="accent1"/>
                </a:solidFill>
                <a:latin typeface="+mn-ea"/>
              </a:rPr>
              <a:t>担い手の減少</a:t>
            </a:r>
            <a:endParaRPr lang="ja-JP" altLang="en-US" sz="2000" b="1" dirty="0">
              <a:solidFill>
                <a:schemeClr val="accent1"/>
              </a:solidFill>
              <a:latin typeface="+mn-ea"/>
            </a:endParaRPr>
          </a:p>
        </p:txBody>
      </p:sp>
      <p:sp>
        <p:nvSpPr>
          <p:cNvPr id="16" name="正方形/長方形 15">
            <a:extLst>
              <a:ext uri="{FF2B5EF4-FFF2-40B4-BE49-F238E27FC236}">
                <a16:creationId xmlns:a16="http://schemas.microsoft.com/office/drawing/2014/main" id="{37417BD2-EA39-09A4-054B-17B72C8BD41C}"/>
              </a:ext>
            </a:extLst>
          </p:cNvPr>
          <p:cNvSpPr/>
          <p:nvPr/>
        </p:nvSpPr>
        <p:spPr>
          <a:xfrm>
            <a:off x="2056117" y="3194506"/>
            <a:ext cx="1996083" cy="2178989"/>
          </a:xfrm>
          <a:prstGeom prst="rect">
            <a:avLst/>
          </a:prstGeom>
          <a:noFill/>
          <a:ln w="12700" cap="flat" cmpd="sng" algn="ctr">
            <a:noFill/>
            <a:prstDash val="solid"/>
            <a:miter lim="800000"/>
          </a:ln>
          <a:effectLst/>
        </p:spPr>
        <p:txBody>
          <a:bodyPr lIns="54000" tIns="54000" rIns="54000" bIns="5400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i="0" u="none" strike="noStrike" kern="0" cap="none" spc="0" normalizeH="0" baseline="0" noProof="0" dirty="0">
                <a:ln>
                  <a:noFill/>
                </a:ln>
                <a:effectLst/>
                <a:uLnTx/>
                <a:uFillTx/>
                <a:latin typeface="+mn-ea"/>
              </a:rPr>
              <a:t>高度経済成長期以降に大量に整備した施設が一気に耐用年数を迎える</a:t>
            </a:r>
            <a:endParaRPr kumimoji="1" lang="en-US" altLang="ja-JP" b="0" i="0" u="none" strike="noStrike" kern="0" cap="none" spc="0" normalizeH="0" baseline="0" noProof="0" dirty="0">
              <a:ln>
                <a:noFill/>
              </a:ln>
              <a:effectLst/>
              <a:uLnTx/>
              <a:uFillTx/>
              <a:latin typeface="+mn-ea"/>
            </a:endParaRPr>
          </a:p>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i="0" u="none" strike="noStrike" kern="0" cap="none" spc="0" normalizeH="0" baseline="0" noProof="0" dirty="0">
                <a:ln>
                  <a:noFill/>
                </a:ln>
                <a:effectLst/>
                <a:uLnTx/>
                <a:uFillTx/>
                <a:latin typeface="+mn-ea"/>
              </a:rPr>
              <a:t>道路陥没や地震発生</a:t>
            </a:r>
            <a:r>
              <a:rPr lang="ja-JP" altLang="en-US" b="0" kern="0" dirty="0">
                <a:latin typeface="+mn-ea"/>
              </a:rPr>
              <a:t>しないと異常が顕在化しない</a:t>
            </a:r>
            <a:endParaRPr kumimoji="1" lang="ja-JP" altLang="en-US" b="0" i="0" u="none" strike="noStrike" kern="0" cap="none" spc="0" normalizeH="0" baseline="0" noProof="0" dirty="0">
              <a:ln>
                <a:noFill/>
              </a:ln>
              <a:effectLst/>
              <a:uLnTx/>
              <a:uFillTx/>
              <a:latin typeface="+mn-ea"/>
            </a:endParaRPr>
          </a:p>
        </p:txBody>
      </p:sp>
      <p:sp>
        <p:nvSpPr>
          <p:cNvPr id="17" name="テキスト ボックス 130">
            <a:extLst>
              <a:ext uri="{FF2B5EF4-FFF2-40B4-BE49-F238E27FC236}">
                <a16:creationId xmlns:a16="http://schemas.microsoft.com/office/drawing/2014/main" id="{1F0B69C6-4825-87E1-48B7-25AC326D0285}"/>
              </a:ext>
            </a:extLst>
          </p:cNvPr>
          <p:cNvSpPr txBox="1"/>
          <p:nvPr/>
        </p:nvSpPr>
        <p:spPr>
          <a:xfrm>
            <a:off x="2172526" y="2739515"/>
            <a:ext cx="1840102" cy="400110"/>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000" b="1" dirty="0">
                <a:solidFill>
                  <a:schemeClr val="accent1"/>
                </a:solidFill>
                <a:latin typeface="+mn-ea"/>
              </a:rPr>
              <a:t>施設の老朽化</a:t>
            </a:r>
            <a:endParaRPr lang="ja-JP" altLang="en-US" sz="2000" b="1" dirty="0">
              <a:solidFill>
                <a:schemeClr val="accent1"/>
              </a:solidFill>
              <a:latin typeface="+mn-ea"/>
            </a:endParaRPr>
          </a:p>
        </p:txBody>
      </p:sp>
      <p:sp>
        <p:nvSpPr>
          <p:cNvPr id="19" name="正方形/長方形 18">
            <a:extLst>
              <a:ext uri="{FF2B5EF4-FFF2-40B4-BE49-F238E27FC236}">
                <a16:creationId xmlns:a16="http://schemas.microsoft.com/office/drawing/2014/main" id="{5C473839-C5F3-24AD-6124-5DBDEE050C8D}"/>
              </a:ext>
            </a:extLst>
          </p:cNvPr>
          <p:cNvSpPr/>
          <p:nvPr/>
        </p:nvSpPr>
        <p:spPr>
          <a:xfrm>
            <a:off x="4026083" y="3173439"/>
            <a:ext cx="2159666" cy="1658992"/>
          </a:xfrm>
          <a:prstGeom prst="rect">
            <a:avLst/>
          </a:prstGeom>
          <a:noFill/>
          <a:ln w="12700" cap="flat" cmpd="sng" algn="ctr">
            <a:noFill/>
            <a:prstDash val="solid"/>
            <a:miter lim="800000"/>
          </a:ln>
          <a:effectLst/>
        </p:spPr>
        <p:txBody>
          <a:bodyPr lIns="54000" tIns="54000" rIns="54000" bIns="5400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2000" marR="0" lvl="0" indent="-72000" defTabSz="914400" eaLnBrk="1" fontAlgn="auto" latinLnBrk="0" hangingPunct="1">
              <a:lnSpc>
                <a:spcPct val="100000"/>
              </a:lnSpc>
              <a:spcBef>
                <a:spcPts val="0"/>
              </a:spcBef>
              <a:spcAft>
                <a:spcPts val="200"/>
              </a:spcAft>
              <a:buClr>
                <a:srgbClr val="0AA1DD"/>
              </a:buClr>
              <a:buSzTx/>
              <a:buFont typeface="Arial" panose="020B0604020202020204" pitchFamily="34" charset="0"/>
              <a:buChar char="•"/>
              <a:tabLst/>
              <a:defRPr/>
            </a:pPr>
            <a:r>
              <a:rPr kumimoji="1" lang="ja-JP" altLang="en-US" b="0" i="0" u="none" strike="noStrike" kern="0" cap="none" spc="0" normalizeH="0" baseline="0" noProof="0" dirty="0">
                <a:ln>
                  <a:noFill/>
                </a:ln>
                <a:effectLst/>
                <a:uLnTx/>
                <a:uFillTx/>
                <a:latin typeface="+mn-ea"/>
              </a:rPr>
              <a:t>人口減少に伴う使用料収入の減少</a:t>
            </a:r>
            <a:endParaRPr kumimoji="1" lang="en-US" altLang="ja-JP" b="0" i="0" u="none" strike="noStrike" kern="0" cap="none" spc="0" normalizeH="0" baseline="0" noProof="0" dirty="0">
              <a:ln>
                <a:noFill/>
              </a:ln>
              <a:effectLst/>
              <a:uLnTx/>
              <a:uFillTx/>
              <a:latin typeface="+mn-ea"/>
            </a:endParaRPr>
          </a:p>
          <a:p>
            <a:pPr marL="72000" lvl="0" indent="-72000" defTabSz="914400">
              <a:spcAft>
                <a:spcPts val="200"/>
              </a:spcAft>
              <a:buClr>
                <a:srgbClr val="0AA1DD"/>
              </a:buClr>
              <a:buFont typeface="Arial" panose="020B0604020202020204" pitchFamily="34" charset="0"/>
              <a:buChar char="•"/>
              <a:defRPr/>
            </a:pPr>
            <a:r>
              <a:rPr lang="ja-JP" altLang="en-US" b="0" kern="0" dirty="0">
                <a:latin typeface="+mn-ea"/>
              </a:rPr>
              <a:t>財源確保には、</a:t>
            </a:r>
            <a:r>
              <a:rPr lang="zh-TW" altLang="en-US" b="0" kern="0" dirty="0">
                <a:latin typeface="+mn-ea"/>
              </a:rPr>
              <a:t>社会資本整備総合交付</a:t>
            </a:r>
            <a:r>
              <a:rPr lang="ja-JP" altLang="en-US" b="0" kern="0" dirty="0">
                <a:latin typeface="+mn-ea"/>
              </a:rPr>
              <a:t>金（国補助金）の活用が必要であるが、</a:t>
            </a:r>
            <a:r>
              <a:rPr kumimoji="1" lang="ja-JP" altLang="en-US" b="0" i="0" u="none" strike="noStrike" kern="0" cap="none" spc="0" normalizeH="0" baseline="0" noProof="0" dirty="0">
                <a:ln>
                  <a:noFill/>
                </a:ln>
                <a:effectLst/>
                <a:uLnTx/>
                <a:uFillTx/>
                <a:latin typeface="+mn-ea"/>
              </a:rPr>
              <a:t>官民連携事業の導入が要件化</a:t>
            </a:r>
          </a:p>
        </p:txBody>
      </p:sp>
      <p:sp>
        <p:nvSpPr>
          <p:cNvPr id="20" name="テキスト ボックス 133">
            <a:extLst>
              <a:ext uri="{FF2B5EF4-FFF2-40B4-BE49-F238E27FC236}">
                <a16:creationId xmlns:a16="http://schemas.microsoft.com/office/drawing/2014/main" id="{30811F44-7553-2740-C793-BC98EA0BD245}"/>
              </a:ext>
            </a:extLst>
          </p:cNvPr>
          <p:cNvSpPr txBox="1"/>
          <p:nvPr/>
        </p:nvSpPr>
        <p:spPr>
          <a:xfrm>
            <a:off x="4002641" y="2718448"/>
            <a:ext cx="1726947" cy="400110"/>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000" b="1" dirty="0">
                <a:solidFill>
                  <a:schemeClr val="accent1"/>
                </a:solidFill>
                <a:latin typeface="+mn-ea"/>
              </a:rPr>
              <a:t>収入の減少</a:t>
            </a:r>
            <a:endParaRPr lang="ja-JP" altLang="en-US" sz="2000" b="1" dirty="0">
              <a:solidFill>
                <a:schemeClr val="accent1"/>
              </a:solidFill>
              <a:latin typeface="+mn-ea"/>
            </a:endParaRPr>
          </a:p>
        </p:txBody>
      </p:sp>
      <p:grpSp>
        <p:nvGrpSpPr>
          <p:cNvPr id="21" name="グループ化 20">
            <a:extLst>
              <a:ext uri="{FF2B5EF4-FFF2-40B4-BE49-F238E27FC236}">
                <a16:creationId xmlns:a16="http://schemas.microsoft.com/office/drawing/2014/main" id="{1AF4C113-CE95-B55B-09D2-72B6579CD1EF}"/>
              </a:ext>
            </a:extLst>
          </p:cNvPr>
          <p:cNvGrpSpPr/>
          <p:nvPr/>
        </p:nvGrpSpPr>
        <p:grpSpPr>
          <a:xfrm>
            <a:off x="4470206" y="1717064"/>
            <a:ext cx="923865" cy="835329"/>
            <a:chOff x="3186980" y="6987221"/>
            <a:chExt cx="601138" cy="603902"/>
          </a:xfrm>
        </p:grpSpPr>
        <p:grpSp>
          <p:nvGrpSpPr>
            <p:cNvPr id="22" name="グループ化 21">
              <a:extLst>
                <a:ext uri="{FF2B5EF4-FFF2-40B4-BE49-F238E27FC236}">
                  <a16:creationId xmlns:a16="http://schemas.microsoft.com/office/drawing/2014/main" id="{D1E02655-EFA2-111C-066A-D8606EF3B9F2}"/>
                </a:ext>
              </a:extLst>
            </p:cNvPr>
            <p:cNvGrpSpPr/>
            <p:nvPr/>
          </p:nvGrpSpPr>
          <p:grpSpPr>
            <a:xfrm>
              <a:off x="3186980" y="6987221"/>
              <a:ext cx="601138" cy="603902"/>
              <a:chOff x="4931765" y="7404019"/>
              <a:chExt cx="896980" cy="901104"/>
            </a:xfrm>
          </p:grpSpPr>
          <p:sp>
            <p:nvSpPr>
              <p:cNvPr id="80" name="楕円 79">
                <a:extLst>
                  <a:ext uri="{FF2B5EF4-FFF2-40B4-BE49-F238E27FC236}">
                    <a16:creationId xmlns:a16="http://schemas.microsoft.com/office/drawing/2014/main" id="{29ADD104-512E-7E11-0358-5662229E8888}"/>
                  </a:ext>
                </a:extLst>
              </p:cNvPr>
              <p:cNvSpPr/>
              <p:nvPr/>
            </p:nvSpPr>
            <p:spPr>
              <a:xfrm>
                <a:off x="4931765" y="7408147"/>
                <a:ext cx="896980" cy="89697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sp>
            <p:nvSpPr>
              <p:cNvPr id="81" name="フリーフォーム: 図形 80">
                <a:extLst>
                  <a:ext uri="{FF2B5EF4-FFF2-40B4-BE49-F238E27FC236}">
                    <a16:creationId xmlns:a16="http://schemas.microsoft.com/office/drawing/2014/main" id="{B0068395-A0FF-F717-4497-B1C5AD13A8A9}"/>
                  </a:ext>
                </a:extLst>
              </p:cNvPr>
              <p:cNvSpPr/>
              <p:nvPr/>
            </p:nvSpPr>
            <p:spPr>
              <a:xfrm>
                <a:off x="4949238" y="7404019"/>
                <a:ext cx="861566" cy="330414"/>
              </a:xfrm>
              <a:custGeom>
                <a:avLst/>
                <a:gdLst>
                  <a:gd name="connsiteX0" fmla="*/ 430783 w 861566"/>
                  <a:gd name="connsiteY0" fmla="*/ 0 h 330414"/>
                  <a:gd name="connsiteX1" fmla="*/ 844028 w 861566"/>
                  <a:gd name="connsiteY1" fmla="*/ 273917 h 330414"/>
                  <a:gd name="connsiteX2" fmla="*/ 861566 w 861566"/>
                  <a:gd name="connsiteY2" fmla="*/ 330414 h 330414"/>
                  <a:gd name="connsiteX3" fmla="*/ 0 w 861566"/>
                  <a:gd name="connsiteY3" fmla="*/ 330414 h 330414"/>
                  <a:gd name="connsiteX4" fmla="*/ 17538 w 861566"/>
                  <a:gd name="connsiteY4" fmla="*/ 273917 h 330414"/>
                  <a:gd name="connsiteX5" fmla="*/ 430783 w 861566"/>
                  <a:gd name="connsiteY5" fmla="*/ 0 h 3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566" h="330414">
                    <a:moveTo>
                      <a:pt x="430783" y="0"/>
                    </a:moveTo>
                    <a:cubicBezTo>
                      <a:pt x="616554" y="0"/>
                      <a:pt x="775944" y="112947"/>
                      <a:pt x="844028" y="273917"/>
                    </a:cubicBezTo>
                    <a:lnTo>
                      <a:pt x="861566" y="330414"/>
                    </a:lnTo>
                    <a:lnTo>
                      <a:pt x="0" y="330414"/>
                    </a:lnTo>
                    <a:lnTo>
                      <a:pt x="17538" y="273917"/>
                    </a:lnTo>
                    <a:cubicBezTo>
                      <a:pt x="85622" y="112947"/>
                      <a:pt x="245013" y="0"/>
                      <a:pt x="430783" y="0"/>
                    </a:cubicBezTo>
                    <a:close/>
                  </a:path>
                </a:pathLst>
              </a:custGeom>
              <a:solidFill>
                <a:schemeClr val="accent5">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grpSp>
        <p:sp>
          <p:nvSpPr>
            <p:cNvPr id="23" name="テキスト ボックス 42">
              <a:extLst>
                <a:ext uri="{FF2B5EF4-FFF2-40B4-BE49-F238E27FC236}">
                  <a16:creationId xmlns:a16="http://schemas.microsoft.com/office/drawing/2014/main" id="{5F2F14DF-486B-ADBC-3CEC-8C8EC02D1DB6}"/>
                </a:ext>
              </a:extLst>
            </p:cNvPr>
            <p:cNvSpPr txBox="1"/>
            <p:nvPr/>
          </p:nvSpPr>
          <p:spPr>
            <a:xfrm>
              <a:off x="3191062" y="7000577"/>
              <a:ext cx="592974" cy="261610"/>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400" b="1" dirty="0">
                  <a:solidFill>
                    <a:schemeClr val="bg1"/>
                  </a:solidFill>
                  <a:latin typeface="+mn-ea"/>
                </a:rPr>
                <a:t>カネ</a:t>
              </a:r>
              <a:endParaRPr lang="ja-JP" altLang="en-US" sz="2400" b="1" dirty="0">
                <a:solidFill>
                  <a:schemeClr val="bg1"/>
                </a:solidFill>
                <a:latin typeface="+mn-ea"/>
              </a:endParaRPr>
            </a:p>
          </p:txBody>
        </p:sp>
        <p:grpSp>
          <p:nvGrpSpPr>
            <p:cNvPr id="24" name="グラフィックス 23">
              <a:extLst>
                <a:ext uri="{FF2B5EF4-FFF2-40B4-BE49-F238E27FC236}">
                  <a16:creationId xmlns:a16="http://schemas.microsoft.com/office/drawing/2014/main" id="{4ECFD539-02A1-2519-DBCF-D6B5BF3D4903}"/>
                </a:ext>
              </a:extLst>
            </p:cNvPr>
            <p:cNvGrpSpPr/>
            <p:nvPr/>
          </p:nvGrpSpPr>
          <p:grpSpPr>
            <a:xfrm>
              <a:off x="3351743" y="7273771"/>
              <a:ext cx="270612" cy="216225"/>
              <a:chOff x="4716338" y="1704097"/>
              <a:chExt cx="527494" cy="421481"/>
            </a:xfrm>
            <a:noFill/>
          </p:grpSpPr>
          <p:grpSp>
            <p:nvGrpSpPr>
              <p:cNvPr id="25" name="グラフィックス 23">
                <a:extLst>
                  <a:ext uri="{FF2B5EF4-FFF2-40B4-BE49-F238E27FC236}">
                    <a16:creationId xmlns:a16="http://schemas.microsoft.com/office/drawing/2014/main" id="{EFACCE25-4FB6-EC8E-D08C-EC468D0CE530}"/>
                  </a:ext>
                </a:extLst>
              </p:cNvPr>
              <p:cNvGrpSpPr/>
              <p:nvPr/>
            </p:nvGrpSpPr>
            <p:grpSpPr>
              <a:xfrm>
                <a:off x="4799862" y="1947366"/>
                <a:ext cx="441875" cy="178212"/>
                <a:chOff x="4799862" y="1947366"/>
                <a:chExt cx="441875" cy="178212"/>
              </a:xfrm>
              <a:noFill/>
            </p:grpSpPr>
            <p:grpSp>
              <p:nvGrpSpPr>
                <p:cNvPr id="65" name="グラフィックス 23">
                  <a:extLst>
                    <a:ext uri="{FF2B5EF4-FFF2-40B4-BE49-F238E27FC236}">
                      <a16:creationId xmlns:a16="http://schemas.microsoft.com/office/drawing/2014/main" id="{375155F4-B94C-F574-0CAD-D0662077CA9B}"/>
                    </a:ext>
                  </a:extLst>
                </p:cNvPr>
                <p:cNvGrpSpPr/>
                <p:nvPr/>
              </p:nvGrpSpPr>
              <p:grpSpPr>
                <a:xfrm>
                  <a:off x="4799862" y="1947366"/>
                  <a:ext cx="433397" cy="178212"/>
                  <a:chOff x="4799862" y="1947366"/>
                  <a:chExt cx="433397" cy="178212"/>
                </a:xfrm>
                <a:noFill/>
              </p:grpSpPr>
              <p:sp>
                <p:nvSpPr>
                  <p:cNvPr id="77" name="フリーフォーム: 図形 76">
                    <a:extLst>
                      <a:ext uri="{FF2B5EF4-FFF2-40B4-BE49-F238E27FC236}">
                        <a16:creationId xmlns:a16="http://schemas.microsoft.com/office/drawing/2014/main" id="{60B4E8EE-A600-3EDF-115F-361CC853DF0E}"/>
                      </a:ext>
                    </a:extLst>
                  </p:cNvPr>
                  <p:cNvSpPr/>
                  <p:nvPr/>
                </p:nvSpPr>
                <p:spPr>
                  <a:xfrm>
                    <a:off x="4799862" y="2023947"/>
                    <a:ext cx="433397" cy="101631"/>
                  </a:xfrm>
                  <a:custGeom>
                    <a:avLst/>
                    <a:gdLst>
                      <a:gd name="connsiteX0" fmla="*/ 216704 w 433397"/>
                      <a:gd name="connsiteY0" fmla="*/ 52197 h 101631"/>
                      <a:gd name="connsiteX1" fmla="*/ 6868 w 433397"/>
                      <a:gd name="connsiteY1" fmla="*/ 5620 h 101631"/>
                      <a:gd name="connsiteX2" fmla="*/ 10 w 433397"/>
                      <a:gd name="connsiteY2" fmla="*/ 24765 h 101631"/>
                      <a:gd name="connsiteX3" fmla="*/ 216704 w 433397"/>
                      <a:gd name="connsiteY3" fmla="*/ 101632 h 101631"/>
                      <a:gd name="connsiteX4" fmla="*/ 433398 w 433397"/>
                      <a:gd name="connsiteY4" fmla="*/ 24765 h 101631"/>
                      <a:gd name="connsiteX5" fmla="*/ 421872 w 433397"/>
                      <a:gd name="connsiteY5" fmla="*/ 0 h 101631"/>
                      <a:gd name="connsiteX6" fmla="*/ 216704 w 433397"/>
                      <a:gd name="connsiteY6" fmla="*/ 52197 h 10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97" h="101631">
                        <a:moveTo>
                          <a:pt x="216704" y="52197"/>
                        </a:moveTo>
                        <a:cubicBezTo>
                          <a:pt x="121454" y="52197"/>
                          <a:pt x="35919" y="36004"/>
                          <a:pt x="6868" y="5620"/>
                        </a:cubicBezTo>
                        <a:cubicBezTo>
                          <a:pt x="-561" y="13430"/>
                          <a:pt x="10" y="16097"/>
                          <a:pt x="10" y="24765"/>
                        </a:cubicBezTo>
                        <a:cubicBezTo>
                          <a:pt x="10" y="67246"/>
                          <a:pt x="96975" y="101632"/>
                          <a:pt x="216704" y="101632"/>
                        </a:cubicBezTo>
                        <a:cubicBezTo>
                          <a:pt x="336433" y="101632"/>
                          <a:pt x="433398" y="67246"/>
                          <a:pt x="433398" y="24765"/>
                        </a:cubicBezTo>
                        <a:cubicBezTo>
                          <a:pt x="433398" y="16097"/>
                          <a:pt x="429302" y="7810"/>
                          <a:pt x="421872" y="0"/>
                        </a:cubicBezTo>
                        <a:cubicBezTo>
                          <a:pt x="392821" y="30290"/>
                          <a:pt x="311954" y="52197"/>
                          <a:pt x="216704" y="52197"/>
                        </a:cubicBezTo>
                        <a:close/>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dirty="0"/>
                  </a:p>
                </p:txBody>
              </p:sp>
              <p:sp>
                <p:nvSpPr>
                  <p:cNvPr id="78" name="フリーフォーム: 図形 77">
                    <a:extLst>
                      <a:ext uri="{FF2B5EF4-FFF2-40B4-BE49-F238E27FC236}">
                        <a16:creationId xmlns:a16="http://schemas.microsoft.com/office/drawing/2014/main" id="{DEE2BE2E-1F5C-57D8-16E6-3A63485FC41A}"/>
                      </a:ext>
                    </a:extLst>
                  </p:cNvPr>
                  <p:cNvSpPr/>
                  <p:nvPr/>
                </p:nvSpPr>
                <p:spPr>
                  <a:xfrm>
                    <a:off x="5176490" y="1947366"/>
                    <a:ext cx="56673" cy="76676"/>
                  </a:xfrm>
                  <a:custGeom>
                    <a:avLst/>
                    <a:gdLst>
                      <a:gd name="connsiteX0" fmla="*/ 45149 w 56673"/>
                      <a:gd name="connsiteY0" fmla="*/ 76676 h 76676"/>
                      <a:gd name="connsiteX1" fmla="*/ 56674 w 56673"/>
                      <a:gd name="connsiteY1" fmla="*/ 51911 h 76676"/>
                      <a:gd name="connsiteX2" fmla="*/ 0 w 56673"/>
                      <a:gd name="connsiteY2" fmla="*/ 0 h 76676"/>
                    </a:gdLst>
                    <a:ahLst/>
                    <a:cxnLst>
                      <a:cxn ang="0">
                        <a:pos x="connsiteX0" y="connsiteY0"/>
                      </a:cxn>
                      <a:cxn ang="0">
                        <a:pos x="connsiteX1" y="connsiteY1"/>
                      </a:cxn>
                      <a:cxn ang="0">
                        <a:pos x="connsiteX2" y="connsiteY2"/>
                      </a:cxn>
                    </a:cxnLst>
                    <a:rect l="l" t="t" r="r" b="b"/>
                    <a:pathLst>
                      <a:path w="56673" h="76676">
                        <a:moveTo>
                          <a:pt x="45149" y="76676"/>
                        </a:moveTo>
                        <a:cubicBezTo>
                          <a:pt x="52578" y="68866"/>
                          <a:pt x="56674" y="60579"/>
                          <a:pt x="56674" y="51911"/>
                        </a:cubicBezTo>
                        <a:cubicBezTo>
                          <a:pt x="56674" y="31909"/>
                          <a:pt x="35147" y="13716"/>
                          <a:pt x="0" y="0"/>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9" name="フリーフォーム: 図形 78">
                    <a:extLst>
                      <a:ext uri="{FF2B5EF4-FFF2-40B4-BE49-F238E27FC236}">
                        <a16:creationId xmlns:a16="http://schemas.microsoft.com/office/drawing/2014/main" id="{0E1FC199-F237-6973-6F2C-12D915888963}"/>
                      </a:ext>
                    </a:extLst>
                  </p:cNvPr>
                  <p:cNvSpPr/>
                  <p:nvPr/>
                </p:nvSpPr>
                <p:spPr>
                  <a:xfrm>
                    <a:off x="4813397" y="2023947"/>
                    <a:ext cx="408336" cy="52196"/>
                  </a:xfrm>
                  <a:custGeom>
                    <a:avLst/>
                    <a:gdLst>
                      <a:gd name="connsiteX0" fmla="*/ 0 w 408336"/>
                      <a:gd name="connsiteY0" fmla="*/ 9334 h 52196"/>
                      <a:gd name="connsiteX1" fmla="*/ 203168 w 408336"/>
                      <a:gd name="connsiteY1" fmla="*/ 52197 h 52196"/>
                      <a:gd name="connsiteX2" fmla="*/ 408337 w 408336"/>
                      <a:gd name="connsiteY2" fmla="*/ 0 h 52196"/>
                    </a:gdLst>
                    <a:ahLst/>
                    <a:cxnLst>
                      <a:cxn ang="0">
                        <a:pos x="connsiteX0" y="connsiteY0"/>
                      </a:cxn>
                      <a:cxn ang="0">
                        <a:pos x="connsiteX1" y="connsiteY1"/>
                      </a:cxn>
                      <a:cxn ang="0">
                        <a:pos x="connsiteX2" y="connsiteY2"/>
                      </a:cxn>
                    </a:cxnLst>
                    <a:rect l="l" t="t" r="r" b="b"/>
                    <a:pathLst>
                      <a:path w="408336" h="52196">
                        <a:moveTo>
                          <a:pt x="0" y="9334"/>
                        </a:moveTo>
                        <a:cubicBezTo>
                          <a:pt x="29051" y="39624"/>
                          <a:pt x="107823" y="52197"/>
                          <a:pt x="203168" y="52197"/>
                        </a:cubicBezTo>
                        <a:cubicBezTo>
                          <a:pt x="298514" y="52197"/>
                          <a:pt x="379286" y="30385"/>
                          <a:pt x="408337" y="0"/>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sp>
              <p:nvSpPr>
                <p:cNvPr id="66" name="フリーフォーム: 図形 65">
                  <a:extLst>
                    <a:ext uri="{FF2B5EF4-FFF2-40B4-BE49-F238E27FC236}">
                      <a16:creationId xmlns:a16="http://schemas.microsoft.com/office/drawing/2014/main" id="{17BD904B-CCEE-4B5B-E8D4-5C34318E3EC4}"/>
                    </a:ext>
                  </a:extLst>
                </p:cNvPr>
                <p:cNvSpPr/>
                <p:nvPr/>
              </p:nvSpPr>
              <p:spPr>
                <a:xfrm>
                  <a:off x="4800824" y="2029567"/>
                  <a:ext cx="9525" cy="30384"/>
                </a:xfrm>
                <a:custGeom>
                  <a:avLst/>
                  <a:gdLst>
                    <a:gd name="connsiteX0" fmla="*/ 0 w 9525"/>
                    <a:gd name="connsiteY0" fmla="*/ 0 h 30384"/>
                    <a:gd name="connsiteX1" fmla="*/ 0 w 9525"/>
                    <a:gd name="connsiteY1" fmla="*/ 30385 h 30384"/>
                  </a:gdLst>
                  <a:ahLst/>
                  <a:cxnLst>
                    <a:cxn ang="0">
                      <a:pos x="connsiteX0" y="connsiteY0"/>
                    </a:cxn>
                    <a:cxn ang="0">
                      <a:pos x="connsiteX1" y="connsiteY1"/>
                    </a:cxn>
                  </a:cxnLst>
                  <a:rect l="l" t="t" r="r" b="b"/>
                  <a:pathLst>
                    <a:path w="9525" h="30384">
                      <a:moveTo>
                        <a:pt x="0" y="0"/>
                      </a:moveTo>
                      <a:lnTo>
                        <a:pt x="0" y="30385"/>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7" name="フリーフォーム: 図形 66">
                  <a:extLst>
                    <a:ext uri="{FF2B5EF4-FFF2-40B4-BE49-F238E27FC236}">
                      <a16:creationId xmlns:a16="http://schemas.microsoft.com/office/drawing/2014/main" id="{C3C34A9F-D5D2-D574-CBB1-0248B0884577}"/>
                    </a:ext>
                  </a:extLst>
                </p:cNvPr>
                <p:cNvSpPr/>
                <p:nvPr/>
              </p:nvSpPr>
              <p:spPr>
                <a:xfrm>
                  <a:off x="5016280" y="2079763"/>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8" name="フリーフォーム: 図形 67">
                  <a:extLst>
                    <a:ext uri="{FF2B5EF4-FFF2-40B4-BE49-F238E27FC236}">
                      <a16:creationId xmlns:a16="http://schemas.microsoft.com/office/drawing/2014/main" id="{C320630B-D641-98F8-8CA0-DF46EEC93EEF}"/>
                    </a:ext>
                  </a:extLst>
                </p:cNvPr>
                <p:cNvSpPr/>
                <p:nvPr/>
              </p:nvSpPr>
              <p:spPr>
                <a:xfrm>
                  <a:off x="5111339" y="2069095"/>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9" name="フリーフォーム: 図形 68">
                  <a:extLst>
                    <a:ext uri="{FF2B5EF4-FFF2-40B4-BE49-F238E27FC236}">
                      <a16:creationId xmlns:a16="http://schemas.microsoft.com/office/drawing/2014/main" id="{954DA022-4C98-3B80-0378-C98239048187}"/>
                    </a:ext>
                  </a:extLst>
                </p:cNvPr>
                <p:cNvSpPr/>
                <p:nvPr/>
              </p:nvSpPr>
              <p:spPr>
                <a:xfrm>
                  <a:off x="4968655" y="2079763"/>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0" name="フリーフォーム: 図形 69">
                  <a:extLst>
                    <a:ext uri="{FF2B5EF4-FFF2-40B4-BE49-F238E27FC236}">
                      <a16:creationId xmlns:a16="http://schemas.microsoft.com/office/drawing/2014/main" id="{6BD06CD7-3709-DDEF-269D-8709EEBE3B31}"/>
                    </a:ext>
                  </a:extLst>
                </p:cNvPr>
                <p:cNvSpPr/>
                <p:nvPr/>
              </p:nvSpPr>
              <p:spPr>
                <a:xfrm>
                  <a:off x="4921125" y="2069095"/>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1" name="フリーフォーム: 図形 70">
                  <a:extLst>
                    <a:ext uri="{FF2B5EF4-FFF2-40B4-BE49-F238E27FC236}">
                      <a16:creationId xmlns:a16="http://schemas.microsoft.com/office/drawing/2014/main" id="{051316B2-43DF-7FA7-7E21-3274642E2597}"/>
                    </a:ext>
                  </a:extLst>
                </p:cNvPr>
                <p:cNvSpPr/>
                <p:nvPr/>
              </p:nvSpPr>
              <p:spPr>
                <a:xfrm>
                  <a:off x="4873595" y="2059951"/>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2" name="フリーフォーム: 図形 71">
                  <a:extLst>
                    <a:ext uri="{FF2B5EF4-FFF2-40B4-BE49-F238E27FC236}">
                      <a16:creationId xmlns:a16="http://schemas.microsoft.com/office/drawing/2014/main" id="{B7930A89-B726-CD94-6D0B-8ABAC43EE1B3}"/>
                    </a:ext>
                  </a:extLst>
                </p:cNvPr>
                <p:cNvSpPr/>
                <p:nvPr/>
              </p:nvSpPr>
              <p:spPr>
                <a:xfrm>
                  <a:off x="4825970" y="2045188"/>
                  <a:ext cx="9525" cy="36480"/>
                </a:xfrm>
                <a:custGeom>
                  <a:avLst/>
                  <a:gdLst>
                    <a:gd name="connsiteX0" fmla="*/ 0 w 9525"/>
                    <a:gd name="connsiteY0" fmla="*/ 0 h 36480"/>
                    <a:gd name="connsiteX1" fmla="*/ 0 w 9525"/>
                    <a:gd name="connsiteY1" fmla="*/ 36481 h 36480"/>
                  </a:gdLst>
                  <a:ahLst/>
                  <a:cxnLst>
                    <a:cxn ang="0">
                      <a:pos x="connsiteX0" y="connsiteY0"/>
                    </a:cxn>
                    <a:cxn ang="0">
                      <a:pos x="connsiteX1" y="connsiteY1"/>
                    </a:cxn>
                  </a:cxnLst>
                  <a:rect l="l" t="t" r="r" b="b"/>
                  <a:pathLst>
                    <a:path w="9525" h="36480">
                      <a:moveTo>
                        <a:pt x="0" y="0"/>
                      </a:moveTo>
                      <a:lnTo>
                        <a:pt x="0" y="36481"/>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3" name="フリーフォーム: 図形 72">
                  <a:extLst>
                    <a:ext uri="{FF2B5EF4-FFF2-40B4-BE49-F238E27FC236}">
                      <a16:creationId xmlns:a16="http://schemas.microsoft.com/office/drawing/2014/main" id="{29892DCE-7E55-7BAA-FEE1-9F5FE3A1EEC6}"/>
                    </a:ext>
                  </a:extLst>
                </p:cNvPr>
                <p:cNvSpPr/>
                <p:nvPr/>
              </p:nvSpPr>
              <p:spPr>
                <a:xfrm>
                  <a:off x="5063810" y="2079763"/>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4" name="フリーフォーム: 図形 73">
                  <a:extLst>
                    <a:ext uri="{FF2B5EF4-FFF2-40B4-BE49-F238E27FC236}">
                      <a16:creationId xmlns:a16="http://schemas.microsoft.com/office/drawing/2014/main" id="{05CC2E2F-1FEA-03C4-31AA-F76687AEE4E1}"/>
                    </a:ext>
                  </a:extLst>
                </p:cNvPr>
                <p:cNvSpPr/>
                <p:nvPr/>
              </p:nvSpPr>
              <p:spPr>
                <a:xfrm>
                  <a:off x="5158869" y="2059951"/>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5" name="フリーフォーム: 図形 74">
                  <a:extLst>
                    <a:ext uri="{FF2B5EF4-FFF2-40B4-BE49-F238E27FC236}">
                      <a16:creationId xmlns:a16="http://schemas.microsoft.com/office/drawing/2014/main" id="{468C7433-783C-2D60-7A69-BC7D9D81048B}"/>
                    </a:ext>
                  </a:extLst>
                </p:cNvPr>
                <p:cNvSpPr/>
                <p:nvPr/>
              </p:nvSpPr>
              <p:spPr>
                <a:xfrm>
                  <a:off x="5206494" y="2038234"/>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76" name="フリーフォーム: 図形 75">
                  <a:extLst>
                    <a:ext uri="{FF2B5EF4-FFF2-40B4-BE49-F238E27FC236}">
                      <a16:creationId xmlns:a16="http://schemas.microsoft.com/office/drawing/2014/main" id="{4CDE51A1-AE20-15B6-6392-ED7046115705}"/>
                    </a:ext>
                  </a:extLst>
                </p:cNvPr>
                <p:cNvSpPr/>
                <p:nvPr/>
              </p:nvSpPr>
              <p:spPr>
                <a:xfrm>
                  <a:off x="5232212" y="1999277"/>
                  <a:ext cx="9525" cy="60674"/>
                </a:xfrm>
                <a:custGeom>
                  <a:avLst/>
                  <a:gdLst>
                    <a:gd name="connsiteX0" fmla="*/ 0 w 9525"/>
                    <a:gd name="connsiteY0" fmla="*/ 0 h 60674"/>
                    <a:gd name="connsiteX1" fmla="*/ 0 w 9525"/>
                    <a:gd name="connsiteY1" fmla="*/ 60674 h 60674"/>
                  </a:gdLst>
                  <a:ahLst/>
                  <a:cxnLst>
                    <a:cxn ang="0">
                      <a:pos x="connsiteX0" y="connsiteY0"/>
                    </a:cxn>
                    <a:cxn ang="0">
                      <a:pos x="connsiteX1" y="connsiteY1"/>
                    </a:cxn>
                  </a:cxnLst>
                  <a:rect l="l" t="t" r="r" b="b"/>
                  <a:pathLst>
                    <a:path w="9525" h="60674">
                      <a:moveTo>
                        <a:pt x="0" y="0"/>
                      </a:moveTo>
                      <a:lnTo>
                        <a:pt x="0" y="6067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grpSp>
            <p:nvGrpSpPr>
              <p:cNvPr id="26" name="グラフィックス 23">
                <a:extLst>
                  <a:ext uri="{FF2B5EF4-FFF2-40B4-BE49-F238E27FC236}">
                    <a16:creationId xmlns:a16="http://schemas.microsoft.com/office/drawing/2014/main" id="{283073F8-D4F1-3624-E649-661F22F34251}"/>
                  </a:ext>
                </a:extLst>
              </p:cNvPr>
              <p:cNvGrpSpPr/>
              <p:nvPr/>
            </p:nvGrpSpPr>
            <p:grpSpPr>
              <a:xfrm>
                <a:off x="4716338" y="1840876"/>
                <a:ext cx="441960" cy="181165"/>
                <a:chOff x="4716338" y="1840876"/>
                <a:chExt cx="441960" cy="181165"/>
              </a:xfrm>
              <a:noFill/>
            </p:grpSpPr>
            <p:grpSp>
              <p:nvGrpSpPr>
                <p:cNvPr id="50" name="グラフィックス 23">
                  <a:extLst>
                    <a:ext uri="{FF2B5EF4-FFF2-40B4-BE49-F238E27FC236}">
                      <a16:creationId xmlns:a16="http://schemas.microsoft.com/office/drawing/2014/main" id="{3E46E8C7-54FE-2785-8910-7EDC8D1D0CF7}"/>
                    </a:ext>
                  </a:extLst>
                </p:cNvPr>
                <p:cNvGrpSpPr/>
                <p:nvPr/>
              </p:nvGrpSpPr>
              <p:grpSpPr>
                <a:xfrm>
                  <a:off x="4716338" y="1840876"/>
                  <a:ext cx="433387" cy="181165"/>
                  <a:chOff x="4716338" y="1840876"/>
                  <a:chExt cx="433387" cy="181165"/>
                </a:xfrm>
                <a:noFill/>
              </p:grpSpPr>
              <p:sp>
                <p:nvSpPr>
                  <p:cNvPr id="62" name="フリーフォーム: 図形 61">
                    <a:extLst>
                      <a:ext uri="{FF2B5EF4-FFF2-40B4-BE49-F238E27FC236}">
                        <a16:creationId xmlns:a16="http://schemas.microsoft.com/office/drawing/2014/main" id="{90393C71-DCC2-30E4-E969-C5CBA93BB532}"/>
                      </a:ext>
                    </a:extLst>
                  </p:cNvPr>
                  <p:cNvSpPr/>
                  <p:nvPr/>
                </p:nvSpPr>
                <p:spPr>
                  <a:xfrm>
                    <a:off x="4716338" y="1920410"/>
                    <a:ext cx="433387" cy="101631"/>
                  </a:xfrm>
                  <a:custGeom>
                    <a:avLst/>
                    <a:gdLst>
                      <a:gd name="connsiteX0" fmla="*/ 216694 w 433387"/>
                      <a:gd name="connsiteY0" fmla="*/ 52197 h 101631"/>
                      <a:gd name="connsiteX1" fmla="*/ 11525 w 433387"/>
                      <a:gd name="connsiteY1" fmla="*/ 0 h 101631"/>
                      <a:gd name="connsiteX2" fmla="*/ 0 w 433387"/>
                      <a:gd name="connsiteY2" fmla="*/ 24765 h 101631"/>
                      <a:gd name="connsiteX3" fmla="*/ 216694 w 433387"/>
                      <a:gd name="connsiteY3" fmla="*/ 101632 h 101631"/>
                      <a:gd name="connsiteX4" fmla="*/ 433387 w 433387"/>
                      <a:gd name="connsiteY4" fmla="*/ 24765 h 101631"/>
                      <a:gd name="connsiteX5" fmla="*/ 421862 w 433387"/>
                      <a:gd name="connsiteY5" fmla="*/ 0 h 101631"/>
                      <a:gd name="connsiteX6" fmla="*/ 216694 w 433387"/>
                      <a:gd name="connsiteY6" fmla="*/ 52197 h 10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7" h="101631">
                        <a:moveTo>
                          <a:pt x="216694" y="52197"/>
                        </a:moveTo>
                        <a:cubicBezTo>
                          <a:pt x="121444" y="52197"/>
                          <a:pt x="40577" y="30385"/>
                          <a:pt x="11525" y="0"/>
                        </a:cubicBezTo>
                        <a:cubicBezTo>
                          <a:pt x="4096" y="7810"/>
                          <a:pt x="0" y="16097"/>
                          <a:pt x="0" y="24765"/>
                        </a:cubicBezTo>
                        <a:cubicBezTo>
                          <a:pt x="0" y="67246"/>
                          <a:pt x="96965" y="101632"/>
                          <a:pt x="216694" y="101632"/>
                        </a:cubicBezTo>
                        <a:cubicBezTo>
                          <a:pt x="336423" y="101632"/>
                          <a:pt x="433387" y="67246"/>
                          <a:pt x="433387" y="24765"/>
                        </a:cubicBezTo>
                        <a:cubicBezTo>
                          <a:pt x="433387" y="16097"/>
                          <a:pt x="429292" y="7810"/>
                          <a:pt x="421862" y="0"/>
                        </a:cubicBezTo>
                        <a:cubicBezTo>
                          <a:pt x="392811" y="30289"/>
                          <a:pt x="311944" y="52197"/>
                          <a:pt x="216694" y="52197"/>
                        </a:cubicBezTo>
                        <a:close/>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3" name="フリーフォーム: 図形 62">
                    <a:extLst>
                      <a:ext uri="{FF2B5EF4-FFF2-40B4-BE49-F238E27FC236}">
                        <a16:creationId xmlns:a16="http://schemas.microsoft.com/office/drawing/2014/main" id="{8D6083B3-BE46-3F44-E559-88B0199F9892}"/>
                      </a:ext>
                    </a:extLst>
                  </p:cNvPr>
                  <p:cNvSpPr/>
                  <p:nvPr/>
                </p:nvSpPr>
                <p:spPr>
                  <a:xfrm>
                    <a:off x="4716338" y="1840876"/>
                    <a:ext cx="64579" cy="79533"/>
                  </a:xfrm>
                  <a:custGeom>
                    <a:avLst/>
                    <a:gdLst>
                      <a:gd name="connsiteX0" fmla="*/ 64579 w 64579"/>
                      <a:gd name="connsiteY0" fmla="*/ 0 h 79533"/>
                      <a:gd name="connsiteX1" fmla="*/ 0 w 64579"/>
                      <a:gd name="connsiteY1" fmla="*/ 54769 h 79533"/>
                      <a:gd name="connsiteX2" fmla="*/ 11525 w 64579"/>
                      <a:gd name="connsiteY2" fmla="*/ 79534 h 79533"/>
                    </a:gdLst>
                    <a:ahLst/>
                    <a:cxnLst>
                      <a:cxn ang="0">
                        <a:pos x="connsiteX0" y="connsiteY0"/>
                      </a:cxn>
                      <a:cxn ang="0">
                        <a:pos x="connsiteX1" y="connsiteY1"/>
                      </a:cxn>
                      <a:cxn ang="0">
                        <a:pos x="connsiteX2" y="connsiteY2"/>
                      </a:cxn>
                    </a:cxnLst>
                    <a:rect l="l" t="t" r="r" b="b"/>
                    <a:pathLst>
                      <a:path w="64579" h="79533">
                        <a:moveTo>
                          <a:pt x="64579" y="0"/>
                        </a:moveTo>
                        <a:cubicBezTo>
                          <a:pt x="24765" y="13907"/>
                          <a:pt x="0" y="33338"/>
                          <a:pt x="0" y="54769"/>
                        </a:cubicBezTo>
                        <a:cubicBezTo>
                          <a:pt x="0" y="63437"/>
                          <a:pt x="4096" y="71723"/>
                          <a:pt x="11525" y="79534"/>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4" name="フリーフォーム: 図形 63">
                    <a:extLst>
                      <a:ext uri="{FF2B5EF4-FFF2-40B4-BE49-F238E27FC236}">
                        <a16:creationId xmlns:a16="http://schemas.microsoft.com/office/drawing/2014/main" id="{AB809E77-9CEF-B1CF-5DA0-64A56215773F}"/>
                      </a:ext>
                    </a:extLst>
                  </p:cNvPr>
                  <p:cNvSpPr/>
                  <p:nvPr/>
                </p:nvSpPr>
                <p:spPr>
                  <a:xfrm>
                    <a:off x="4727958" y="1913457"/>
                    <a:ext cx="420909" cy="59150"/>
                  </a:xfrm>
                  <a:custGeom>
                    <a:avLst/>
                    <a:gdLst>
                      <a:gd name="connsiteX0" fmla="*/ 0 w 420909"/>
                      <a:gd name="connsiteY0" fmla="*/ 6953 h 59150"/>
                      <a:gd name="connsiteX1" fmla="*/ 205169 w 420909"/>
                      <a:gd name="connsiteY1" fmla="*/ 59150 h 59150"/>
                      <a:gd name="connsiteX2" fmla="*/ 420910 w 420909"/>
                      <a:gd name="connsiteY2" fmla="*/ 0 h 59150"/>
                    </a:gdLst>
                    <a:ahLst/>
                    <a:cxnLst>
                      <a:cxn ang="0">
                        <a:pos x="connsiteX0" y="connsiteY0"/>
                      </a:cxn>
                      <a:cxn ang="0">
                        <a:pos x="connsiteX1" y="connsiteY1"/>
                      </a:cxn>
                      <a:cxn ang="0">
                        <a:pos x="connsiteX2" y="connsiteY2"/>
                      </a:cxn>
                    </a:cxnLst>
                    <a:rect l="l" t="t" r="r" b="b"/>
                    <a:pathLst>
                      <a:path w="420909" h="59150">
                        <a:moveTo>
                          <a:pt x="0" y="6953"/>
                        </a:moveTo>
                        <a:cubicBezTo>
                          <a:pt x="29051" y="37243"/>
                          <a:pt x="109919" y="59150"/>
                          <a:pt x="205169" y="59150"/>
                        </a:cubicBezTo>
                        <a:cubicBezTo>
                          <a:pt x="300419" y="59150"/>
                          <a:pt x="391859" y="30290"/>
                          <a:pt x="420910" y="0"/>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sp>
              <p:nvSpPr>
                <p:cNvPr id="51" name="フリーフォーム: 図形 50">
                  <a:extLst>
                    <a:ext uri="{FF2B5EF4-FFF2-40B4-BE49-F238E27FC236}">
                      <a16:creationId xmlns:a16="http://schemas.microsoft.com/office/drawing/2014/main" id="{65578058-321F-9565-FD82-83D08F68A794}"/>
                    </a:ext>
                  </a:extLst>
                </p:cNvPr>
                <p:cNvSpPr/>
                <p:nvPr/>
              </p:nvSpPr>
              <p:spPr>
                <a:xfrm>
                  <a:off x="4717290" y="1895645"/>
                  <a:ext cx="9525" cy="60674"/>
                </a:xfrm>
                <a:custGeom>
                  <a:avLst/>
                  <a:gdLst>
                    <a:gd name="connsiteX0" fmla="*/ 0 w 9525"/>
                    <a:gd name="connsiteY0" fmla="*/ 0 h 60674"/>
                    <a:gd name="connsiteX1" fmla="*/ 0 w 9525"/>
                    <a:gd name="connsiteY1" fmla="*/ 60674 h 60674"/>
                  </a:gdLst>
                  <a:ahLst/>
                  <a:cxnLst>
                    <a:cxn ang="0">
                      <a:pos x="connsiteX0" y="connsiteY0"/>
                    </a:cxn>
                    <a:cxn ang="0">
                      <a:pos x="connsiteX1" y="connsiteY1"/>
                    </a:cxn>
                  </a:cxnLst>
                  <a:rect l="l" t="t" r="r" b="b"/>
                  <a:pathLst>
                    <a:path w="9525" h="60674">
                      <a:moveTo>
                        <a:pt x="0" y="0"/>
                      </a:moveTo>
                      <a:lnTo>
                        <a:pt x="0" y="6067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2" name="フリーフォーム: 図形 51">
                  <a:extLst>
                    <a:ext uri="{FF2B5EF4-FFF2-40B4-BE49-F238E27FC236}">
                      <a16:creationId xmlns:a16="http://schemas.microsoft.com/office/drawing/2014/main" id="{87A873C1-BC3A-D550-A350-E69FBEA78E3B}"/>
                    </a:ext>
                  </a:extLst>
                </p:cNvPr>
                <p:cNvSpPr/>
                <p:nvPr/>
              </p:nvSpPr>
              <p:spPr>
                <a:xfrm>
                  <a:off x="4932746" y="1976227"/>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3" name="フリーフォーム: 図形 52">
                  <a:extLst>
                    <a:ext uri="{FF2B5EF4-FFF2-40B4-BE49-F238E27FC236}">
                      <a16:creationId xmlns:a16="http://schemas.microsoft.com/office/drawing/2014/main" id="{583720ED-E0AF-108B-8312-3203C0143611}"/>
                    </a:ext>
                  </a:extLst>
                </p:cNvPr>
                <p:cNvSpPr/>
                <p:nvPr/>
              </p:nvSpPr>
              <p:spPr>
                <a:xfrm>
                  <a:off x="5027900" y="1965559"/>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4" name="フリーフォーム: 図形 53">
                  <a:extLst>
                    <a:ext uri="{FF2B5EF4-FFF2-40B4-BE49-F238E27FC236}">
                      <a16:creationId xmlns:a16="http://schemas.microsoft.com/office/drawing/2014/main" id="{4316028B-700C-144E-F7B6-6193930207F0}"/>
                    </a:ext>
                  </a:extLst>
                </p:cNvPr>
                <p:cNvSpPr/>
                <p:nvPr/>
              </p:nvSpPr>
              <p:spPr>
                <a:xfrm>
                  <a:off x="4885216" y="1976227"/>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5" name="フリーフォーム: 図形 54">
                  <a:extLst>
                    <a:ext uri="{FF2B5EF4-FFF2-40B4-BE49-F238E27FC236}">
                      <a16:creationId xmlns:a16="http://schemas.microsoft.com/office/drawing/2014/main" id="{AB6C1C85-D197-CA16-0C5C-3207304AF3DE}"/>
                    </a:ext>
                  </a:extLst>
                </p:cNvPr>
                <p:cNvSpPr/>
                <p:nvPr/>
              </p:nvSpPr>
              <p:spPr>
                <a:xfrm>
                  <a:off x="4837686" y="1965559"/>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6" name="フリーフォーム: 図形 55">
                  <a:extLst>
                    <a:ext uri="{FF2B5EF4-FFF2-40B4-BE49-F238E27FC236}">
                      <a16:creationId xmlns:a16="http://schemas.microsoft.com/office/drawing/2014/main" id="{275413DA-4792-FEB6-4656-CEE22F4AEDA6}"/>
                    </a:ext>
                  </a:extLst>
                </p:cNvPr>
                <p:cNvSpPr/>
                <p:nvPr/>
              </p:nvSpPr>
              <p:spPr>
                <a:xfrm>
                  <a:off x="4790061" y="1956319"/>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7" name="フリーフォーム: 図形 56">
                  <a:extLst>
                    <a:ext uri="{FF2B5EF4-FFF2-40B4-BE49-F238E27FC236}">
                      <a16:creationId xmlns:a16="http://schemas.microsoft.com/office/drawing/2014/main" id="{56998648-C548-66A8-95C3-3F59563754F9}"/>
                    </a:ext>
                  </a:extLst>
                </p:cNvPr>
                <p:cNvSpPr/>
                <p:nvPr/>
              </p:nvSpPr>
              <p:spPr>
                <a:xfrm>
                  <a:off x="4742531" y="1934698"/>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8" name="フリーフォーム: 図形 57">
                  <a:extLst>
                    <a:ext uri="{FF2B5EF4-FFF2-40B4-BE49-F238E27FC236}">
                      <a16:creationId xmlns:a16="http://schemas.microsoft.com/office/drawing/2014/main" id="{DF9C7E64-687F-4CF4-0A9A-523BE74F80D0}"/>
                    </a:ext>
                  </a:extLst>
                </p:cNvPr>
                <p:cNvSpPr/>
                <p:nvPr/>
              </p:nvSpPr>
              <p:spPr>
                <a:xfrm>
                  <a:off x="4980371" y="1976227"/>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59" name="フリーフォーム: 図形 58">
                  <a:extLst>
                    <a:ext uri="{FF2B5EF4-FFF2-40B4-BE49-F238E27FC236}">
                      <a16:creationId xmlns:a16="http://schemas.microsoft.com/office/drawing/2014/main" id="{36DFFECE-B652-810C-0DA2-4159B10A84AB}"/>
                    </a:ext>
                  </a:extLst>
                </p:cNvPr>
                <p:cNvSpPr/>
                <p:nvPr/>
              </p:nvSpPr>
              <p:spPr>
                <a:xfrm>
                  <a:off x="5075430" y="1956319"/>
                  <a:ext cx="9525" cy="43433"/>
                </a:xfrm>
                <a:custGeom>
                  <a:avLst/>
                  <a:gdLst>
                    <a:gd name="connsiteX0" fmla="*/ 0 w 9525"/>
                    <a:gd name="connsiteY0" fmla="*/ 0 h 43433"/>
                    <a:gd name="connsiteX1" fmla="*/ 0 w 9525"/>
                    <a:gd name="connsiteY1" fmla="*/ 43434 h 43433"/>
                  </a:gdLst>
                  <a:ahLst/>
                  <a:cxnLst>
                    <a:cxn ang="0">
                      <a:pos x="connsiteX0" y="connsiteY0"/>
                    </a:cxn>
                    <a:cxn ang="0">
                      <a:pos x="connsiteX1" y="connsiteY1"/>
                    </a:cxn>
                  </a:cxnLst>
                  <a:rect l="l" t="t" r="r" b="b"/>
                  <a:pathLst>
                    <a:path w="9525" h="43433">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0" name="フリーフォーム: 図形 59">
                  <a:extLst>
                    <a:ext uri="{FF2B5EF4-FFF2-40B4-BE49-F238E27FC236}">
                      <a16:creationId xmlns:a16="http://schemas.microsoft.com/office/drawing/2014/main" id="{BAED7051-F8F6-6437-7103-D9AB50505445}"/>
                    </a:ext>
                  </a:extLst>
                </p:cNvPr>
                <p:cNvSpPr/>
                <p:nvPr/>
              </p:nvSpPr>
              <p:spPr>
                <a:xfrm>
                  <a:off x="5122960" y="1934698"/>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61" name="フリーフォーム: 図形 60">
                  <a:extLst>
                    <a:ext uri="{FF2B5EF4-FFF2-40B4-BE49-F238E27FC236}">
                      <a16:creationId xmlns:a16="http://schemas.microsoft.com/office/drawing/2014/main" id="{C2782393-36EF-E750-0786-FF7D07A67CE8}"/>
                    </a:ext>
                  </a:extLst>
                </p:cNvPr>
                <p:cNvSpPr/>
                <p:nvPr/>
              </p:nvSpPr>
              <p:spPr>
                <a:xfrm>
                  <a:off x="5148773" y="1913362"/>
                  <a:ext cx="9525" cy="42957"/>
                </a:xfrm>
                <a:custGeom>
                  <a:avLst/>
                  <a:gdLst>
                    <a:gd name="connsiteX0" fmla="*/ 0 w 9525"/>
                    <a:gd name="connsiteY0" fmla="*/ 0 h 42957"/>
                    <a:gd name="connsiteX1" fmla="*/ 0 w 9525"/>
                    <a:gd name="connsiteY1" fmla="*/ 42958 h 42957"/>
                  </a:gdLst>
                  <a:ahLst/>
                  <a:cxnLst>
                    <a:cxn ang="0">
                      <a:pos x="connsiteX0" y="connsiteY0"/>
                    </a:cxn>
                    <a:cxn ang="0">
                      <a:pos x="connsiteX1" y="connsiteY1"/>
                    </a:cxn>
                  </a:cxnLst>
                  <a:rect l="l" t="t" r="r" b="b"/>
                  <a:pathLst>
                    <a:path w="9525" h="42957">
                      <a:moveTo>
                        <a:pt x="0" y="0"/>
                      </a:moveTo>
                      <a:lnTo>
                        <a:pt x="0" y="42958"/>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grpSp>
            <p:nvGrpSpPr>
              <p:cNvPr id="31" name="グラフィックス 23">
                <a:extLst>
                  <a:ext uri="{FF2B5EF4-FFF2-40B4-BE49-F238E27FC236}">
                    <a16:creationId xmlns:a16="http://schemas.microsoft.com/office/drawing/2014/main" id="{01D1DD86-FA3B-ADC3-5F81-27C125FA848D}"/>
                  </a:ext>
                </a:extLst>
              </p:cNvPr>
              <p:cNvGrpSpPr/>
              <p:nvPr/>
            </p:nvGrpSpPr>
            <p:grpSpPr>
              <a:xfrm>
                <a:off x="4801777" y="1704097"/>
                <a:ext cx="442055" cy="203263"/>
                <a:chOff x="4801777" y="1704097"/>
                <a:chExt cx="442055" cy="203263"/>
              </a:xfrm>
              <a:noFill/>
            </p:grpSpPr>
            <p:grpSp>
              <p:nvGrpSpPr>
                <p:cNvPr id="35" name="グラフィックス 23">
                  <a:extLst>
                    <a:ext uri="{FF2B5EF4-FFF2-40B4-BE49-F238E27FC236}">
                      <a16:creationId xmlns:a16="http://schemas.microsoft.com/office/drawing/2014/main" id="{130CCDE3-834A-7CC7-D2A2-5D33A4CA2A97}"/>
                    </a:ext>
                  </a:extLst>
                </p:cNvPr>
                <p:cNvGrpSpPr/>
                <p:nvPr/>
              </p:nvGrpSpPr>
              <p:grpSpPr>
                <a:xfrm>
                  <a:off x="4801777" y="1704097"/>
                  <a:ext cx="433482" cy="203263"/>
                  <a:chOff x="4801777" y="1704097"/>
                  <a:chExt cx="433482" cy="203263"/>
                </a:xfrm>
                <a:noFill/>
              </p:grpSpPr>
              <p:sp>
                <p:nvSpPr>
                  <p:cNvPr id="47" name="フリーフォーム: 図形 46">
                    <a:extLst>
                      <a:ext uri="{FF2B5EF4-FFF2-40B4-BE49-F238E27FC236}">
                        <a16:creationId xmlns:a16="http://schemas.microsoft.com/office/drawing/2014/main" id="{E515C3FA-CA24-9EE6-BF0D-B6C1290228E3}"/>
                      </a:ext>
                    </a:extLst>
                  </p:cNvPr>
                  <p:cNvSpPr/>
                  <p:nvPr/>
                </p:nvSpPr>
                <p:spPr>
                  <a:xfrm>
                    <a:off x="4801872" y="1805729"/>
                    <a:ext cx="433387" cy="101631"/>
                  </a:xfrm>
                  <a:custGeom>
                    <a:avLst/>
                    <a:gdLst>
                      <a:gd name="connsiteX0" fmla="*/ 216694 w 433387"/>
                      <a:gd name="connsiteY0" fmla="*/ 52197 h 101631"/>
                      <a:gd name="connsiteX1" fmla="*/ 11525 w 433387"/>
                      <a:gd name="connsiteY1" fmla="*/ 0 h 101631"/>
                      <a:gd name="connsiteX2" fmla="*/ 0 w 433387"/>
                      <a:gd name="connsiteY2" fmla="*/ 24765 h 101631"/>
                      <a:gd name="connsiteX3" fmla="*/ 216694 w 433387"/>
                      <a:gd name="connsiteY3" fmla="*/ 101632 h 101631"/>
                      <a:gd name="connsiteX4" fmla="*/ 433388 w 433387"/>
                      <a:gd name="connsiteY4" fmla="*/ 24765 h 101631"/>
                      <a:gd name="connsiteX5" fmla="*/ 421862 w 433387"/>
                      <a:gd name="connsiteY5" fmla="*/ 0 h 101631"/>
                      <a:gd name="connsiteX6" fmla="*/ 216694 w 433387"/>
                      <a:gd name="connsiteY6" fmla="*/ 52197 h 10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7" h="101631">
                        <a:moveTo>
                          <a:pt x="216694" y="52197"/>
                        </a:moveTo>
                        <a:cubicBezTo>
                          <a:pt x="121444" y="52197"/>
                          <a:pt x="40577" y="30385"/>
                          <a:pt x="11525" y="0"/>
                        </a:cubicBezTo>
                        <a:cubicBezTo>
                          <a:pt x="4096" y="7810"/>
                          <a:pt x="0" y="16097"/>
                          <a:pt x="0" y="24765"/>
                        </a:cubicBezTo>
                        <a:cubicBezTo>
                          <a:pt x="0" y="67246"/>
                          <a:pt x="96965" y="101632"/>
                          <a:pt x="216694" y="101632"/>
                        </a:cubicBezTo>
                        <a:cubicBezTo>
                          <a:pt x="336423" y="101632"/>
                          <a:pt x="433388" y="67246"/>
                          <a:pt x="433388" y="24765"/>
                        </a:cubicBezTo>
                        <a:cubicBezTo>
                          <a:pt x="433388" y="16097"/>
                          <a:pt x="429292" y="7810"/>
                          <a:pt x="421862" y="0"/>
                        </a:cubicBezTo>
                        <a:cubicBezTo>
                          <a:pt x="392811" y="30289"/>
                          <a:pt x="311944" y="52197"/>
                          <a:pt x="216694" y="52197"/>
                        </a:cubicBezTo>
                        <a:close/>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8" name="フリーフォーム: 図形 47">
                    <a:extLst>
                      <a:ext uri="{FF2B5EF4-FFF2-40B4-BE49-F238E27FC236}">
                        <a16:creationId xmlns:a16="http://schemas.microsoft.com/office/drawing/2014/main" id="{6DF7B2FD-ACD0-4054-F57C-42BC7B3C9086}"/>
                      </a:ext>
                    </a:extLst>
                  </p:cNvPr>
                  <p:cNvSpPr/>
                  <p:nvPr/>
                </p:nvSpPr>
                <p:spPr>
                  <a:xfrm>
                    <a:off x="4801777" y="1704097"/>
                    <a:ext cx="433387" cy="101631"/>
                  </a:xfrm>
                  <a:custGeom>
                    <a:avLst/>
                    <a:gdLst>
                      <a:gd name="connsiteX0" fmla="*/ 421862 w 433387"/>
                      <a:gd name="connsiteY0" fmla="*/ 101632 h 101631"/>
                      <a:gd name="connsiteX1" fmla="*/ 433388 w 433387"/>
                      <a:gd name="connsiteY1" fmla="*/ 76867 h 101631"/>
                      <a:gd name="connsiteX2" fmla="*/ 216694 w 433387"/>
                      <a:gd name="connsiteY2" fmla="*/ 0 h 101631"/>
                      <a:gd name="connsiteX3" fmla="*/ 0 w 433387"/>
                      <a:gd name="connsiteY3" fmla="*/ 76867 h 101631"/>
                      <a:gd name="connsiteX4" fmla="*/ 11525 w 433387"/>
                      <a:gd name="connsiteY4" fmla="*/ 101632 h 10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87" h="101631">
                        <a:moveTo>
                          <a:pt x="421862" y="101632"/>
                        </a:moveTo>
                        <a:cubicBezTo>
                          <a:pt x="429292" y="93821"/>
                          <a:pt x="433388" y="85535"/>
                          <a:pt x="433388" y="76867"/>
                        </a:cubicBezTo>
                        <a:cubicBezTo>
                          <a:pt x="433388" y="34385"/>
                          <a:pt x="336423" y="0"/>
                          <a:pt x="216694" y="0"/>
                        </a:cubicBezTo>
                        <a:cubicBezTo>
                          <a:pt x="96965" y="0"/>
                          <a:pt x="0" y="34385"/>
                          <a:pt x="0" y="76867"/>
                        </a:cubicBezTo>
                        <a:cubicBezTo>
                          <a:pt x="0" y="85535"/>
                          <a:pt x="4096" y="93821"/>
                          <a:pt x="11525" y="101632"/>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9" name="フリーフォーム: 図形 48">
                    <a:extLst>
                      <a:ext uri="{FF2B5EF4-FFF2-40B4-BE49-F238E27FC236}">
                        <a16:creationId xmlns:a16="http://schemas.microsoft.com/office/drawing/2014/main" id="{977479C4-A8B7-E116-9222-B7D5D8085EB1}"/>
                      </a:ext>
                    </a:extLst>
                  </p:cNvPr>
                  <p:cNvSpPr/>
                  <p:nvPr/>
                </p:nvSpPr>
                <p:spPr>
                  <a:xfrm>
                    <a:off x="4813397" y="1805729"/>
                    <a:ext cx="410336" cy="52196"/>
                  </a:xfrm>
                  <a:custGeom>
                    <a:avLst/>
                    <a:gdLst>
                      <a:gd name="connsiteX0" fmla="*/ 0 w 410336"/>
                      <a:gd name="connsiteY0" fmla="*/ 0 h 52196"/>
                      <a:gd name="connsiteX1" fmla="*/ 205169 w 410336"/>
                      <a:gd name="connsiteY1" fmla="*/ 52197 h 52196"/>
                      <a:gd name="connsiteX2" fmla="*/ 410337 w 410336"/>
                      <a:gd name="connsiteY2" fmla="*/ 0 h 52196"/>
                    </a:gdLst>
                    <a:ahLst/>
                    <a:cxnLst>
                      <a:cxn ang="0">
                        <a:pos x="connsiteX0" y="connsiteY0"/>
                      </a:cxn>
                      <a:cxn ang="0">
                        <a:pos x="connsiteX1" y="connsiteY1"/>
                      </a:cxn>
                      <a:cxn ang="0">
                        <a:pos x="connsiteX2" y="connsiteY2"/>
                      </a:cxn>
                    </a:cxnLst>
                    <a:rect l="l" t="t" r="r" b="b"/>
                    <a:pathLst>
                      <a:path w="410336" h="52196">
                        <a:moveTo>
                          <a:pt x="0" y="0"/>
                        </a:moveTo>
                        <a:cubicBezTo>
                          <a:pt x="29051" y="30289"/>
                          <a:pt x="109918" y="52197"/>
                          <a:pt x="205169" y="52197"/>
                        </a:cubicBezTo>
                        <a:cubicBezTo>
                          <a:pt x="300419" y="52197"/>
                          <a:pt x="381286" y="30385"/>
                          <a:pt x="410337" y="0"/>
                        </a:cubicBezTo>
                      </a:path>
                    </a:pathLst>
                  </a:custGeom>
                  <a:noFill/>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sp>
              <p:nvSpPr>
                <p:cNvPr id="36" name="フリーフォーム: 図形 35">
                  <a:extLst>
                    <a:ext uri="{FF2B5EF4-FFF2-40B4-BE49-F238E27FC236}">
                      <a16:creationId xmlns:a16="http://schemas.microsoft.com/office/drawing/2014/main" id="{BC951992-B382-B647-1190-57BF7430CB2C}"/>
                    </a:ext>
                  </a:extLst>
                </p:cNvPr>
                <p:cNvSpPr/>
                <p:nvPr/>
              </p:nvSpPr>
              <p:spPr>
                <a:xfrm>
                  <a:off x="4802825" y="1780964"/>
                  <a:ext cx="9525" cy="60769"/>
                </a:xfrm>
                <a:custGeom>
                  <a:avLst/>
                  <a:gdLst>
                    <a:gd name="connsiteX0" fmla="*/ 0 w 9525"/>
                    <a:gd name="connsiteY0" fmla="*/ 0 h 60769"/>
                    <a:gd name="connsiteX1" fmla="*/ 0 w 9525"/>
                    <a:gd name="connsiteY1" fmla="*/ 60769 h 60769"/>
                  </a:gdLst>
                  <a:ahLst/>
                  <a:cxnLst>
                    <a:cxn ang="0">
                      <a:pos x="connsiteX0" y="connsiteY0"/>
                    </a:cxn>
                    <a:cxn ang="0">
                      <a:pos x="connsiteX1" y="connsiteY1"/>
                    </a:cxn>
                  </a:cxnLst>
                  <a:rect l="l" t="t" r="r" b="b"/>
                  <a:pathLst>
                    <a:path w="9525" h="60769">
                      <a:moveTo>
                        <a:pt x="0" y="0"/>
                      </a:moveTo>
                      <a:lnTo>
                        <a:pt x="0" y="6076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37" name="フリーフォーム: 図形 36">
                  <a:extLst>
                    <a:ext uri="{FF2B5EF4-FFF2-40B4-BE49-F238E27FC236}">
                      <a16:creationId xmlns:a16="http://schemas.microsoft.com/office/drawing/2014/main" id="{DA56DC20-F00C-FAEE-EE2F-CA33F60A2DBB}"/>
                    </a:ext>
                  </a:extLst>
                </p:cNvPr>
                <p:cNvSpPr/>
                <p:nvPr/>
              </p:nvSpPr>
              <p:spPr>
                <a:xfrm>
                  <a:off x="5018280" y="1861546"/>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38" name="フリーフォーム: 図形 37">
                  <a:extLst>
                    <a:ext uri="{FF2B5EF4-FFF2-40B4-BE49-F238E27FC236}">
                      <a16:creationId xmlns:a16="http://schemas.microsoft.com/office/drawing/2014/main" id="{EED47F6A-89A0-5677-87CB-569CF25115F0}"/>
                    </a:ext>
                  </a:extLst>
                </p:cNvPr>
                <p:cNvSpPr/>
                <p:nvPr/>
              </p:nvSpPr>
              <p:spPr>
                <a:xfrm>
                  <a:off x="5113340" y="1850878"/>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39" name="フリーフォーム: 図形 38">
                  <a:extLst>
                    <a:ext uri="{FF2B5EF4-FFF2-40B4-BE49-F238E27FC236}">
                      <a16:creationId xmlns:a16="http://schemas.microsoft.com/office/drawing/2014/main" id="{19E4F505-D3B9-434B-7F1B-BAE31A2D13A1}"/>
                    </a:ext>
                  </a:extLst>
                </p:cNvPr>
                <p:cNvSpPr/>
                <p:nvPr/>
              </p:nvSpPr>
              <p:spPr>
                <a:xfrm>
                  <a:off x="4970655" y="1861546"/>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0" name="フリーフォーム: 図形 39">
                  <a:extLst>
                    <a:ext uri="{FF2B5EF4-FFF2-40B4-BE49-F238E27FC236}">
                      <a16:creationId xmlns:a16="http://schemas.microsoft.com/office/drawing/2014/main" id="{D5868806-CE61-BE83-62A0-F116BBE7DFFC}"/>
                    </a:ext>
                  </a:extLst>
                </p:cNvPr>
                <p:cNvSpPr/>
                <p:nvPr/>
              </p:nvSpPr>
              <p:spPr>
                <a:xfrm>
                  <a:off x="4923125" y="1850878"/>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1" name="フリーフォーム: 図形 40">
                  <a:extLst>
                    <a:ext uri="{FF2B5EF4-FFF2-40B4-BE49-F238E27FC236}">
                      <a16:creationId xmlns:a16="http://schemas.microsoft.com/office/drawing/2014/main" id="{123A398C-F80C-C784-C9B7-AE41CD58F3F8}"/>
                    </a:ext>
                  </a:extLst>
                </p:cNvPr>
                <p:cNvSpPr/>
                <p:nvPr/>
              </p:nvSpPr>
              <p:spPr>
                <a:xfrm>
                  <a:off x="4875596" y="1841734"/>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2" name="フリーフォーム: 図形 41">
                  <a:extLst>
                    <a:ext uri="{FF2B5EF4-FFF2-40B4-BE49-F238E27FC236}">
                      <a16:creationId xmlns:a16="http://schemas.microsoft.com/office/drawing/2014/main" id="{1A8AEA01-72DC-0B6D-EA4C-D86FF7CC816B}"/>
                    </a:ext>
                  </a:extLst>
                </p:cNvPr>
                <p:cNvSpPr/>
                <p:nvPr/>
              </p:nvSpPr>
              <p:spPr>
                <a:xfrm>
                  <a:off x="4827971" y="1820017"/>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3" name="フリーフォーム: 図形 42">
                  <a:extLst>
                    <a:ext uri="{FF2B5EF4-FFF2-40B4-BE49-F238E27FC236}">
                      <a16:creationId xmlns:a16="http://schemas.microsoft.com/office/drawing/2014/main" id="{8328DFDF-F0A1-D11B-C454-1FCB31913D21}"/>
                    </a:ext>
                  </a:extLst>
                </p:cNvPr>
                <p:cNvSpPr/>
                <p:nvPr/>
              </p:nvSpPr>
              <p:spPr>
                <a:xfrm>
                  <a:off x="5065810" y="1861546"/>
                  <a:ext cx="9525" cy="43434"/>
                </a:xfrm>
                <a:custGeom>
                  <a:avLst/>
                  <a:gdLst>
                    <a:gd name="connsiteX0" fmla="*/ 0 w 9525"/>
                    <a:gd name="connsiteY0" fmla="*/ 0 h 43434"/>
                    <a:gd name="connsiteX1" fmla="*/ 0 w 9525"/>
                    <a:gd name="connsiteY1" fmla="*/ 43434 h 43434"/>
                  </a:gdLst>
                  <a:ahLst/>
                  <a:cxnLst>
                    <a:cxn ang="0">
                      <a:pos x="connsiteX0" y="connsiteY0"/>
                    </a:cxn>
                    <a:cxn ang="0">
                      <a:pos x="connsiteX1" y="connsiteY1"/>
                    </a:cxn>
                  </a:cxnLst>
                  <a:rect l="l" t="t" r="r" b="b"/>
                  <a:pathLst>
                    <a:path w="9525" h="43434">
                      <a:moveTo>
                        <a:pt x="0" y="0"/>
                      </a:moveTo>
                      <a:lnTo>
                        <a:pt x="0" y="43434"/>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4" name="フリーフォーム: 図形 43">
                  <a:extLst>
                    <a:ext uri="{FF2B5EF4-FFF2-40B4-BE49-F238E27FC236}">
                      <a16:creationId xmlns:a16="http://schemas.microsoft.com/office/drawing/2014/main" id="{E093EA03-1DC2-F6CA-01A1-95C636EB2BDE}"/>
                    </a:ext>
                  </a:extLst>
                </p:cNvPr>
                <p:cNvSpPr/>
                <p:nvPr/>
              </p:nvSpPr>
              <p:spPr>
                <a:xfrm>
                  <a:off x="5160965" y="1841734"/>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5" name="フリーフォーム: 図形 44">
                  <a:extLst>
                    <a:ext uri="{FF2B5EF4-FFF2-40B4-BE49-F238E27FC236}">
                      <a16:creationId xmlns:a16="http://schemas.microsoft.com/office/drawing/2014/main" id="{331D25A4-E7D1-7C9B-63D1-292C8E16A36E}"/>
                    </a:ext>
                  </a:extLst>
                </p:cNvPr>
                <p:cNvSpPr/>
                <p:nvPr/>
              </p:nvSpPr>
              <p:spPr>
                <a:xfrm>
                  <a:off x="5208494" y="1820017"/>
                  <a:ext cx="9525" cy="43338"/>
                </a:xfrm>
                <a:custGeom>
                  <a:avLst/>
                  <a:gdLst>
                    <a:gd name="connsiteX0" fmla="*/ 0 w 9525"/>
                    <a:gd name="connsiteY0" fmla="*/ 0 h 43338"/>
                    <a:gd name="connsiteX1" fmla="*/ 0 w 9525"/>
                    <a:gd name="connsiteY1" fmla="*/ 43339 h 43338"/>
                  </a:gdLst>
                  <a:ahLst/>
                  <a:cxnLst>
                    <a:cxn ang="0">
                      <a:pos x="connsiteX0" y="connsiteY0"/>
                    </a:cxn>
                    <a:cxn ang="0">
                      <a:pos x="connsiteX1" y="connsiteY1"/>
                    </a:cxn>
                  </a:cxnLst>
                  <a:rect l="l" t="t" r="r" b="b"/>
                  <a:pathLst>
                    <a:path w="9525" h="43338">
                      <a:moveTo>
                        <a:pt x="0" y="0"/>
                      </a:moveTo>
                      <a:lnTo>
                        <a:pt x="0" y="4333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sp>
              <p:nvSpPr>
                <p:cNvPr id="46" name="フリーフォーム: 図形 45">
                  <a:extLst>
                    <a:ext uri="{FF2B5EF4-FFF2-40B4-BE49-F238E27FC236}">
                      <a16:creationId xmlns:a16="http://schemas.microsoft.com/office/drawing/2014/main" id="{CE1BE3D8-D306-89AB-12F2-05C27A8A513C}"/>
                    </a:ext>
                  </a:extLst>
                </p:cNvPr>
                <p:cNvSpPr/>
                <p:nvPr/>
              </p:nvSpPr>
              <p:spPr>
                <a:xfrm>
                  <a:off x="5234307" y="1780964"/>
                  <a:ext cx="9525" cy="60769"/>
                </a:xfrm>
                <a:custGeom>
                  <a:avLst/>
                  <a:gdLst>
                    <a:gd name="connsiteX0" fmla="*/ 0 w 9525"/>
                    <a:gd name="connsiteY0" fmla="*/ 0 h 60769"/>
                    <a:gd name="connsiteX1" fmla="*/ 0 w 9525"/>
                    <a:gd name="connsiteY1" fmla="*/ 60769 h 60769"/>
                  </a:gdLst>
                  <a:ahLst/>
                  <a:cxnLst>
                    <a:cxn ang="0">
                      <a:pos x="connsiteX0" y="connsiteY0"/>
                    </a:cxn>
                    <a:cxn ang="0">
                      <a:pos x="connsiteX1" y="connsiteY1"/>
                    </a:cxn>
                  </a:cxnLst>
                  <a:rect l="l" t="t" r="r" b="b"/>
                  <a:pathLst>
                    <a:path w="9525" h="60769">
                      <a:moveTo>
                        <a:pt x="0" y="0"/>
                      </a:moveTo>
                      <a:lnTo>
                        <a:pt x="0" y="60769"/>
                      </a:lnTo>
                    </a:path>
                  </a:pathLst>
                </a:custGeom>
                <a:ln w="6350" cap="rnd">
                  <a:solidFill>
                    <a:schemeClr val="bg1"/>
                  </a:solidFill>
                  <a:prstDash val="solid"/>
                  <a:round/>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a:p>
              </p:txBody>
            </p:sp>
          </p:grpSp>
        </p:grpSp>
      </p:grpSp>
      <p:grpSp>
        <p:nvGrpSpPr>
          <p:cNvPr id="82" name="グループ化 81">
            <a:extLst>
              <a:ext uri="{FF2B5EF4-FFF2-40B4-BE49-F238E27FC236}">
                <a16:creationId xmlns:a16="http://schemas.microsoft.com/office/drawing/2014/main" id="{B1FB678D-B307-DE70-810B-B9BAE61F6E3D}"/>
              </a:ext>
            </a:extLst>
          </p:cNvPr>
          <p:cNvGrpSpPr/>
          <p:nvPr/>
        </p:nvGrpSpPr>
        <p:grpSpPr>
          <a:xfrm>
            <a:off x="763498" y="1726698"/>
            <a:ext cx="928182" cy="834973"/>
            <a:chOff x="703290" y="6987221"/>
            <a:chExt cx="601600" cy="601136"/>
          </a:xfrm>
        </p:grpSpPr>
        <p:grpSp>
          <p:nvGrpSpPr>
            <p:cNvPr id="83" name="グループ化 82">
              <a:extLst>
                <a:ext uri="{FF2B5EF4-FFF2-40B4-BE49-F238E27FC236}">
                  <a16:creationId xmlns:a16="http://schemas.microsoft.com/office/drawing/2014/main" id="{4B0CFCC9-C4B8-5DCE-080F-8A69FCB590EB}"/>
                </a:ext>
              </a:extLst>
            </p:cNvPr>
            <p:cNvGrpSpPr/>
            <p:nvPr/>
          </p:nvGrpSpPr>
          <p:grpSpPr>
            <a:xfrm>
              <a:off x="703752" y="6987221"/>
              <a:ext cx="601138" cy="601136"/>
              <a:chOff x="1037951" y="7396681"/>
              <a:chExt cx="896980" cy="896976"/>
            </a:xfrm>
          </p:grpSpPr>
          <p:sp>
            <p:nvSpPr>
              <p:cNvPr id="86" name="楕円 85">
                <a:extLst>
                  <a:ext uri="{FF2B5EF4-FFF2-40B4-BE49-F238E27FC236}">
                    <a16:creationId xmlns:a16="http://schemas.microsoft.com/office/drawing/2014/main" id="{FE896EAF-0FA6-67E0-A53A-52F94561A8E0}"/>
                  </a:ext>
                </a:extLst>
              </p:cNvPr>
              <p:cNvSpPr/>
              <p:nvPr/>
            </p:nvSpPr>
            <p:spPr>
              <a:xfrm>
                <a:off x="1037951" y="7396681"/>
                <a:ext cx="896980" cy="89697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sp>
            <p:nvSpPr>
              <p:cNvPr id="87" name="フリーフォーム: 図形 86">
                <a:extLst>
                  <a:ext uri="{FF2B5EF4-FFF2-40B4-BE49-F238E27FC236}">
                    <a16:creationId xmlns:a16="http://schemas.microsoft.com/office/drawing/2014/main" id="{13432CDA-3AAD-A20C-8F9D-CAEA25E07AA9}"/>
                  </a:ext>
                </a:extLst>
              </p:cNvPr>
              <p:cNvSpPr/>
              <p:nvPr/>
            </p:nvSpPr>
            <p:spPr>
              <a:xfrm>
                <a:off x="1055658" y="7396681"/>
                <a:ext cx="861566" cy="330414"/>
              </a:xfrm>
              <a:custGeom>
                <a:avLst/>
                <a:gdLst>
                  <a:gd name="connsiteX0" fmla="*/ 430783 w 861566"/>
                  <a:gd name="connsiteY0" fmla="*/ 0 h 330414"/>
                  <a:gd name="connsiteX1" fmla="*/ 844028 w 861566"/>
                  <a:gd name="connsiteY1" fmla="*/ 273917 h 330414"/>
                  <a:gd name="connsiteX2" fmla="*/ 861566 w 861566"/>
                  <a:gd name="connsiteY2" fmla="*/ 330414 h 330414"/>
                  <a:gd name="connsiteX3" fmla="*/ 0 w 861566"/>
                  <a:gd name="connsiteY3" fmla="*/ 330414 h 330414"/>
                  <a:gd name="connsiteX4" fmla="*/ 17538 w 861566"/>
                  <a:gd name="connsiteY4" fmla="*/ 273917 h 330414"/>
                  <a:gd name="connsiteX5" fmla="*/ 430783 w 861566"/>
                  <a:gd name="connsiteY5" fmla="*/ 0 h 3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566" h="330414">
                    <a:moveTo>
                      <a:pt x="430783" y="0"/>
                    </a:moveTo>
                    <a:cubicBezTo>
                      <a:pt x="616554" y="0"/>
                      <a:pt x="775944" y="112947"/>
                      <a:pt x="844028" y="273917"/>
                    </a:cubicBezTo>
                    <a:lnTo>
                      <a:pt x="861566" y="330414"/>
                    </a:lnTo>
                    <a:lnTo>
                      <a:pt x="0" y="330414"/>
                    </a:lnTo>
                    <a:lnTo>
                      <a:pt x="17538" y="273917"/>
                    </a:lnTo>
                    <a:cubicBezTo>
                      <a:pt x="85622" y="112947"/>
                      <a:pt x="245013" y="0"/>
                      <a:pt x="430783" y="0"/>
                    </a:cubicBezTo>
                    <a:close/>
                  </a:path>
                </a:pathLst>
              </a:custGeom>
              <a:solidFill>
                <a:schemeClr val="accent5">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grpSp>
        <p:sp>
          <p:nvSpPr>
            <p:cNvPr id="84" name="テキスト ボックス 23">
              <a:extLst>
                <a:ext uri="{FF2B5EF4-FFF2-40B4-BE49-F238E27FC236}">
                  <a16:creationId xmlns:a16="http://schemas.microsoft.com/office/drawing/2014/main" id="{DAC73583-BC0B-4F3F-FAF3-4AA9F655DC41}"/>
                </a:ext>
              </a:extLst>
            </p:cNvPr>
            <p:cNvSpPr txBox="1"/>
            <p:nvPr/>
          </p:nvSpPr>
          <p:spPr>
            <a:xfrm>
              <a:off x="703290" y="6990723"/>
              <a:ext cx="599256" cy="296979"/>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400" b="1" dirty="0">
                  <a:solidFill>
                    <a:schemeClr val="bg1"/>
                  </a:solidFill>
                  <a:latin typeface="+mn-ea"/>
                </a:rPr>
                <a:t>ヒト</a:t>
              </a:r>
              <a:endParaRPr lang="ja-JP" altLang="en-US" sz="2400" b="1" dirty="0">
                <a:solidFill>
                  <a:schemeClr val="bg1"/>
                </a:solidFill>
                <a:latin typeface="+mn-ea"/>
              </a:endParaRPr>
            </a:p>
          </p:txBody>
        </p:sp>
        <p:pic>
          <p:nvPicPr>
            <p:cNvPr id="85" name="図 84">
              <a:extLst>
                <a:ext uri="{FF2B5EF4-FFF2-40B4-BE49-F238E27FC236}">
                  <a16:creationId xmlns:a16="http://schemas.microsoft.com/office/drawing/2014/main" id="{E28B8CE7-94D9-4880-F8FD-5A906C1B80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65" t="28073" r="31418" b="29423"/>
            <a:stretch/>
          </p:blipFill>
          <p:spPr>
            <a:xfrm>
              <a:off x="836957" y="7203626"/>
              <a:ext cx="315034" cy="348834"/>
            </a:xfrm>
            <a:prstGeom prst="rect">
              <a:avLst/>
            </a:prstGeom>
          </p:spPr>
        </p:pic>
      </p:grpSp>
      <p:grpSp>
        <p:nvGrpSpPr>
          <p:cNvPr id="88" name="グループ化 87">
            <a:extLst>
              <a:ext uri="{FF2B5EF4-FFF2-40B4-BE49-F238E27FC236}">
                <a16:creationId xmlns:a16="http://schemas.microsoft.com/office/drawing/2014/main" id="{99B2D7AE-105E-A95E-228D-82CA2ADF47C5}"/>
              </a:ext>
            </a:extLst>
          </p:cNvPr>
          <p:cNvGrpSpPr/>
          <p:nvPr/>
        </p:nvGrpSpPr>
        <p:grpSpPr>
          <a:xfrm>
            <a:off x="2610584" y="1739597"/>
            <a:ext cx="927469" cy="835330"/>
            <a:chOff x="1916153" y="6987221"/>
            <a:chExt cx="603483" cy="601136"/>
          </a:xfrm>
        </p:grpSpPr>
        <p:grpSp>
          <p:nvGrpSpPr>
            <p:cNvPr id="89" name="グループ化 88">
              <a:extLst>
                <a:ext uri="{FF2B5EF4-FFF2-40B4-BE49-F238E27FC236}">
                  <a16:creationId xmlns:a16="http://schemas.microsoft.com/office/drawing/2014/main" id="{72C4F11C-FBB0-CEEF-ADC5-B637D68FD5AE}"/>
                </a:ext>
              </a:extLst>
            </p:cNvPr>
            <p:cNvGrpSpPr/>
            <p:nvPr/>
          </p:nvGrpSpPr>
          <p:grpSpPr>
            <a:xfrm>
              <a:off x="1918498" y="6987221"/>
              <a:ext cx="601138" cy="601136"/>
              <a:chOff x="2984741" y="7396681"/>
              <a:chExt cx="896980" cy="896976"/>
            </a:xfrm>
          </p:grpSpPr>
          <p:sp>
            <p:nvSpPr>
              <p:cNvPr id="92" name="楕円 91">
                <a:extLst>
                  <a:ext uri="{FF2B5EF4-FFF2-40B4-BE49-F238E27FC236}">
                    <a16:creationId xmlns:a16="http://schemas.microsoft.com/office/drawing/2014/main" id="{360D7127-979A-EA0A-B600-A03C99094575}"/>
                  </a:ext>
                </a:extLst>
              </p:cNvPr>
              <p:cNvSpPr/>
              <p:nvPr/>
            </p:nvSpPr>
            <p:spPr>
              <a:xfrm>
                <a:off x="2984741" y="7396681"/>
                <a:ext cx="896980" cy="89697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sp>
            <p:nvSpPr>
              <p:cNvPr id="93" name="フリーフォーム: 図形 92">
                <a:extLst>
                  <a:ext uri="{FF2B5EF4-FFF2-40B4-BE49-F238E27FC236}">
                    <a16:creationId xmlns:a16="http://schemas.microsoft.com/office/drawing/2014/main" id="{453524A6-4CD4-B734-7536-345BE9BC8562}"/>
                  </a:ext>
                </a:extLst>
              </p:cNvPr>
              <p:cNvSpPr/>
              <p:nvPr/>
            </p:nvSpPr>
            <p:spPr>
              <a:xfrm>
                <a:off x="3002448" y="7396681"/>
                <a:ext cx="861566" cy="330414"/>
              </a:xfrm>
              <a:custGeom>
                <a:avLst/>
                <a:gdLst>
                  <a:gd name="connsiteX0" fmla="*/ 430783 w 861566"/>
                  <a:gd name="connsiteY0" fmla="*/ 0 h 330414"/>
                  <a:gd name="connsiteX1" fmla="*/ 844028 w 861566"/>
                  <a:gd name="connsiteY1" fmla="*/ 273917 h 330414"/>
                  <a:gd name="connsiteX2" fmla="*/ 861566 w 861566"/>
                  <a:gd name="connsiteY2" fmla="*/ 330414 h 330414"/>
                  <a:gd name="connsiteX3" fmla="*/ 0 w 861566"/>
                  <a:gd name="connsiteY3" fmla="*/ 330414 h 330414"/>
                  <a:gd name="connsiteX4" fmla="*/ 17538 w 861566"/>
                  <a:gd name="connsiteY4" fmla="*/ 273917 h 330414"/>
                  <a:gd name="connsiteX5" fmla="*/ 430783 w 861566"/>
                  <a:gd name="connsiteY5" fmla="*/ 0 h 3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566" h="330414">
                    <a:moveTo>
                      <a:pt x="430783" y="0"/>
                    </a:moveTo>
                    <a:cubicBezTo>
                      <a:pt x="616554" y="0"/>
                      <a:pt x="775944" y="112947"/>
                      <a:pt x="844028" y="273917"/>
                    </a:cubicBezTo>
                    <a:lnTo>
                      <a:pt x="861566" y="330414"/>
                    </a:lnTo>
                    <a:lnTo>
                      <a:pt x="0" y="330414"/>
                    </a:lnTo>
                    <a:lnTo>
                      <a:pt x="17538" y="273917"/>
                    </a:lnTo>
                    <a:cubicBezTo>
                      <a:pt x="85622" y="112947"/>
                      <a:pt x="245013" y="0"/>
                      <a:pt x="430783" y="0"/>
                    </a:cubicBezTo>
                    <a:close/>
                  </a:path>
                </a:pathLst>
              </a:custGeom>
              <a:solidFill>
                <a:schemeClr val="accent5">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latin typeface="+mn-ea"/>
                </a:endParaRPr>
              </a:p>
            </p:txBody>
          </p:sp>
        </p:grpSp>
        <p:sp>
          <p:nvSpPr>
            <p:cNvPr id="90" name="テキスト ボックス 34">
              <a:extLst>
                <a:ext uri="{FF2B5EF4-FFF2-40B4-BE49-F238E27FC236}">
                  <a16:creationId xmlns:a16="http://schemas.microsoft.com/office/drawing/2014/main" id="{E831CB8F-7EF2-6B9E-747D-7CC9718A8D4D}"/>
                </a:ext>
              </a:extLst>
            </p:cNvPr>
            <p:cNvSpPr txBox="1"/>
            <p:nvPr/>
          </p:nvSpPr>
          <p:spPr>
            <a:xfrm>
              <a:off x="1916153" y="6990724"/>
              <a:ext cx="603020" cy="261610"/>
            </a:xfrm>
            <a:prstGeom prst="rect">
              <a:avLst/>
            </a:prstGeom>
            <a:noFill/>
            <a:extLst>
              <a:ext uri="{909E8E84-426E-40DD-AFC4-6F175D3DCCD1}">
                <a14:hiddenFill xmlns:a14="http://schemas.microsoft.com/office/drawing/2010/main">
                  <a:solidFill>
                    <a:srgbClr val="00338D"/>
                  </a:solidFill>
                </a14:hiddenFill>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kumimoji="1" lang="ja-JP" altLang="en-US" sz="2400" b="1" dirty="0">
                  <a:solidFill>
                    <a:schemeClr val="bg1"/>
                  </a:solidFill>
                  <a:latin typeface="+mn-ea"/>
                </a:rPr>
                <a:t>モノ</a:t>
              </a:r>
              <a:endParaRPr lang="ja-JP" altLang="en-US" sz="2400" b="1" dirty="0">
                <a:solidFill>
                  <a:schemeClr val="bg1"/>
                </a:solidFill>
                <a:latin typeface="+mn-ea"/>
              </a:endParaRPr>
            </a:p>
          </p:txBody>
        </p:sp>
        <p:pic>
          <p:nvPicPr>
            <p:cNvPr id="91" name="図 90">
              <a:extLst>
                <a:ext uri="{FF2B5EF4-FFF2-40B4-BE49-F238E27FC236}">
                  <a16:creationId xmlns:a16="http://schemas.microsoft.com/office/drawing/2014/main" id="{F712048B-E6AA-4B30-B4FA-302D067287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19" t="30678" r="24835" b="26561"/>
            <a:stretch/>
          </p:blipFill>
          <p:spPr>
            <a:xfrm>
              <a:off x="2047169" y="7224990"/>
              <a:ext cx="340302" cy="347151"/>
            </a:xfrm>
            <a:prstGeom prst="rect">
              <a:avLst/>
            </a:prstGeom>
          </p:spPr>
        </p:pic>
      </p:grpSp>
      <p:sp>
        <p:nvSpPr>
          <p:cNvPr id="94" name="矢印: ストライプ 93">
            <a:extLst>
              <a:ext uri="{FF2B5EF4-FFF2-40B4-BE49-F238E27FC236}">
                <a16:creationId xmlns:a16="http://schemas.microsoft.com/office/drawing/2014/main" id="{199A227D-6FBC-24C5-D6C0-C2E1CB9FCDA2}"/>
              </a:ext>
            </a:extLst>
          </p:cNvPr>
          <p:cNvSpPr/>
          <p:nvPr/>
        </p:nvSpPr>
        <p:spPr>
          <a:xfrm>
            <a:off x="6227653" y="3293954"/>
            <a:ext cx="881519" cy="402648"/>
          </a:xfrm>
          <a:prstGeom prst="stripedRightArrow">
            <a:avLst>
              <a:gd name="adj1" fmla="val 53383"/>
              <a:gd name="adj2" fmla="val 100271"/>
            </a:avLst>
          </a:prstGeom>
          <a:solidFill>
            <a:srgbClr val="FFFF00"/>
          </a:solid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スライド番号プレースホルダー 21">
            <a:extLst>
              <a:ext uri="{FF2B5EF4-FFF2-40B4-BE49-F238E27FC236}">
                <a16:creationId xmlns:a16="http://schemas.microsoft.com/office/drawing/2014/main" id="{43551A2E-0E07-6AE5-8897-371AF6CB37B2}"/>
              </a:ext>
            </a:extLst>
          </p:cNvPr>
          <p:cNvSpPr txBox="1">
            <a:spLocks/>
          </p:cNvSpPr>
          <p:nvPr/>
        </p:nvSpPr>
        <p:spPr>
          <a:xfrm>
            <a:off x="11364673" y="6751908"/>
            <a:ext cx="428364" cy="282820"/>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350487D-FBF5-4F89-A6AD-94FB9D6B348C}" type="slidenum">
              <a:rPr lang="ja-JP" altLang="en-US" smtClean="0"/>
              <a:pPr/>
              <a:t>11</a:t>
            </a:fld>
            <a:endParaRPr lang="ja-JP" altLang="en-US" dirty="0"/>
          </a:p>
        </p:txBody>
      </p:sp>
      <p:sp>
        <p:nvSpPr>
          <p:cNvPr id="4" name="タイトル 1">
            <a:extLst>
              <a:ext uri="{FF2B5EF4-FFF2-40B4-BE49-F238E27FC236}">
                <a16:creationId xmlns:a16="http://schemas.microsoft.com/office/drawing/2014/main" id="{F17491D1-21D5-E328-3B54-30887F4397B1}"/>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3</a:t>
            </a:r>
            <a:r>
              <a:rPr lang="ja-JP" altLang="en-US" sz="3400" b="1" dirty="0">
                <a:solidFill>
                  <a:prstClr val="white"/>
                </a:solidFill>
                <a:latin typeface="Meiryo UI" panose="020B0604030504040204" pitchFamily="50" charset="-128"/>
                <a:ea typeface="Meiryo UI" panose="020B0604030504040204" pitchFamily="50" charset="-128"/>
              </a:rPr>
              <a:t>．蓮田市下水道事業が抱える課題</a:t>
            </a:r>
            <a:endParaRPr lang="ja-JP" altLang="en-US" sz="2500" b="1" dirty="0"/>
          </a:p>
        </p:txBody>
      </p:sp>
    </p:spTree>
    <p:extLst>
      <p:ext uri="{BB962C8B-B14F-4D97-AF65-F5344CB8AC3E}">
        <p14:creationId xmlns:p14="http://schemas.microsoft.com/office/powerpoint/2010/main" val="959067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9F3357-2B85-EA24-736D-22E50D4ED8EE}"/>
              </a:ext>
            </a:extLst>
          </p:cNvPr>
          <p:cNvPicPr>
            <a:picLocks noChangeAspect="1"/>
          </p:cNvPicPr>
          <p:nvPr/>
        </p:nvPicPr>
        <p:blipFill>
          <a:blip r:embed="rId3"/>
          <a:stretch>
            <a:fillRect/>
          </a:stretch>
        </p:blipFill>
        <p:spPr>
          <a:xfrm>
            <a:off x="178184" y="2245454"/>
            <a:ext cx="8920980" cy="4337304"/>
          </a:xfrm>
          <a:prstGeom prst="rect">
            <a:avLst/>
          </a:prstGeom>
        </p:spPr>
      </p:pic>
      <p:sp>
        <p:nvSpPr>
          <p:cNvPr id="4" name="スライド番号プレースホルダー 3">
            <a:extLst>
              <a:ext uri="{FF2B5EF4-FFF2-40B4-BE49-F238E27FC236}">
                <a16:creationId xmlns:a16="http://schemas.microsoft.com/office/drawing/2014/main" id="{8F094C98-9C25-4983-A761-C6150E7C3CDB}"/>
              </a:ext>
            </a:extLst>
          </p:cNvPr>
          <p:cNvSpPr>
            <a:spLocks noGrp="1"/>
          </p:cNvSpPr>
          <p:nvPr>
            <p:ph type="sldNum" sz="quarter" idx="12"/>
          </p:nvPr>
        </p:nvSpPr>
        <p:spPr/>
        <p:txBody>
          <a:bodyPr/>
          <a:lstStyle/>
          <a:p>
            <a:pPr>
              <a:defRPr/>
            </a:pPr>
            <a:fld id="{8F99E85F-FDFE-490C-9A09-EA5AF74A918C}" type="slidenum">
              <a:rPr lang="ja-JP" altLang="en-US" smtClean="0"/>
              <a:pPr>
                <a:defRPr/>
              </a:pPr>
              <a:t>12</a:t>
            </a:fld>
            <a:endParaRPr lang="ja-JP" altLang="en-US"/>
          </a:p>
        </p:txBody>
      </p:sp>
      <p:sp>
        <p:nvSpPr>
          <p:cNvPr id="5" name="タイトル 1">
            <a:extLst>
              <a:ext uri="{FF2B5EF4-FFF2-40B4-BE49-F238E27FC236}">
                <a16:creationId xmlns:a16="http://schemas.microsoft.com/office/drawing/2014/main" id="{C79A8975-26E3-EF54-52FB-598148FD209B}"/>
              </a:ext>
            </a:extLst>
          </p:cNvPr>
          <p:cNvSpPr txBox="1">
            <a:spLocks/>
          </p:cNvSpPr>
          <p:nvPr/>
        </p:nvSpPr>
        <p:spPr>
          <a:xfrm>
            <a:off x="-1" y="58204"/>
            <a:ext cx="8892481" cy="68103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4</a:t>
            </a:r>
            <a:r>
              <a:rPr lang="ja-JP" altLang="en-US" sz="3400" b="1" dirty="0" err="1">
                <a:solidFill>
                  <a:prstClr val="white"/>
                </a:solidFill>
                <a:latin typeface="Meiryo UI" panose="020B0604030504040204" pitchFamily="50" charset="-128"/>
                <a:ea typeface="Meiryo UI" panose="020B0604030504040204" pitchFamily="50" charset="-128"/>
              </a:rPr>
              <a:t>．</a:t>
            </a:r>
            <a:r>
              <a:rPr lang="ja-JP" altLang="en-US" sz="3400" b="1" dirty="0">
                <a:solidFill>
                  <a:prstClr val="white"/>
                </a:solidFill>
                <a:latin typeface="Meiryo UI" panose="020B0604030504040204" pitchFamily="50" charset="-128"/>
                <a:ea typeface="Meiryo UI" panose="020B0604030504040204" pitchFamily="50" charset="-128"/>
              </a:rPr>
              <a:t>蓮田市下水道事業</a:t>
            </a:r>
            <a:r>
              <a:rPr lang="ja-JP" altLang="en-US" sz="3400" dirty="0">
                <a:solidFill>
                  <a:prstClr val="white"/>
                </a:solidFill>
                <a:latin typeface="Meiryo UI" panose="020B0604030504040204" pitchFamily="50" charset="-128"/>
                <a:ea typeface="Meiryo UI" panose="020B0604030504040204" pitchFamily="50" charset="-128"/>
              </a:rPr>
              <a:t>ウォーター</a:t>
            </a:r>
            <a:r>
              <a:rPr lang="en-US" altLang="ja-JP" sz="3400" dirty="0">
                <a:solidFill>
                  <a:prstClr val="white"/>
                </a:solidFill>
                <a:latin typeface="Meiryo UI" panose="020B0604030504040204" pitchFamily="50" charset="-128"/>
                <a:ea typeface="Meiryo UI" panose="020B0604030504040204" pitchFamily="50" charset="-128"/>
              </a:rPr>
              <a:t>PPP</a:t>
            </a:r>
            <a:r>
              <a:rPr lang="ja-JP" altLang="en-US" sz="3400" dirty="0">
                <a:solidFill>
                  <a:prstClr val="white"/>
                </a:solidFill>
                <a:latin typeface="Meiryo UI" panose="020B0604030504040204" pitchFamily="50" charset="-128"/>
                <a:ea typeface="Meiryo UI" panose="020B0604030504040204" pitchFamily="50" charset="-128"/>
              </a:rPr>
              <a:t>の事業範囲（案）</a:t>
            </a:r>
            <a:endParaRPr lang="ja-JP" altLang="en-US" sz="2500" b="1" dirty="0"/>
          </a:p>
        </p:txBody>
      </p:sp>
      <p:sp>
        <p:nvSpPr>
          <p:cNvPr id="9" name="テキスト ボックス 8">
            <a:extLst>
              <a:ext uri="{FF2B5EF4-FFF2-40B4-BE49-F238E27FC236}">
                <a16:creationId xmlns:a16="http://schemas.microsoft.com/office/drawing/2014/main" id="{D9607E88-E0D1-577E-A9E9-22F540D7759B}"/>
              </a:ext>
            </a:extLst>
          </p:cNvPr>
          <p:cNvSpPr txBox="1"/>
          <p:nvPr/>
        </p:nvSpPr>
        <p:spPr>
          <a:xfrm>
            <a:off x="1043608" y="6577607"/>
            <a:ext cx="7395321" cy="307777"/>
          </a:xfrm>
          <a:prstGeom prst="rect">
            <a:avLst/>
          </a:prstGeom>
          <a:noFill/>
        </p:spPr>
        <p:txBody>
          <a:bodyPr wrap="square" rtlCol="0">
            <a:spAutoFit/>
          </a:bodyPr>
          <a:lstStyle/>
          <a:p>
            <a:pPr algn="r"/>
            <a:r>
              <a:rPr lang="ja-JP" altLang="en-US" sz="1400" b="0" dirty="0">
                <a:solidFill>
                  <a:schemeClr val="bg1"/>
                </a:solidFill>
                <a:latin typeface="+mn-ea"/>
                <a:ea typeface="+mn-ea"/>
              </a:rPr>
              <a:t>出典：下水道分野におけるウォーター</a:t>
            </a:r>
            <a:r>
              <a:rPr lang="en-US" altLang="ja-JP" sz="1400" b="0" dirty="0">
                <a:solidFill>
                  <a:schemeClr val="bg1"/>
                </a:solidFill>
                <a:latin typeface="+mn-ea"/>
                <a:ea typeface="+mn-ea"/>
              </a:rPr>
              <a:t>PPP</a:t>
            </a:r>
            <a:r>
              <a:rPr lang="ja-JP" altLang="en-US" sz="1400" b="0" dirty="0">
                <a:solidFill>
                  <a:schemeClr val="bg1"/>
                </a:solidFill>
                <a:latin typeface="+mn-ea"/>
                <a:ea typeface="+mn-ea"/>
              </a:rPr>
              <a:t>ガイドライン　第</a:t>
            </a:r>
            <a:r>
              <a:rPr lang="en-US" altLang="ja-JP" sz="1400" b="0" dirty="0">
                <a:solidFill>
                  <a:schemeClr val="bg1"/>
                </a:solidFill>
                <a:latin typeface="+mn-ea"/>
                <a:ea typeface="+mn-ea"/>
              </a:rPr>
              <a:t>2.0</a:t>
            </a:r>
            <a:r>
              <a:rPr lang="ja-JP" altLang="en-US" sz="1400" b="0" dirty="0">
                <a:solidFill>
                  <a:schemeClr val="bg1"/>
                </a:solidFill>
                <a:latin typeface="+mn-ea"/>
                <a:ea typeface="+mn-ea"/>
              </a:rPr>
              <a:t>版</a:t>
            </a:r>
            <a:endParaRPr kumimoji="1" lang="ja-JP" altLang="en-US" sz="1400" b="0" dirty="0">
              <a:solidFill>
                <a:schemeClr val="bg1"/>
              </a:solidFill>
              <a:latin typeface="+mn-ea"/>
              <a:ea typeface="+mn-ea"/>
            </a:endParaRPr>
          </a:p>
        </p:txBody>
      </p:sp>
      <p:sp>
        <p:nvSpPr>
          <p:cNvPr id="10" name="正方形/長方形 9">
            <a:extLst>
              <a:ext uri="{FF2B5EF4-FFF2-40B4-BE49-F238E27FC236}">
                <a16:creationId xmlns:a16="http://schemas.microsoft.com/office/drawing/2014/main" id="{A3FA597F-7CCD-A2A1-6184-7E30AEFFCD5F}"/>
              </a:ext>
            </a:extLst>
          </p:cNvPr>
          <p:cNvSpPr/>
          <p:nvPr/>
        </p:nvSpPr>
        <p:spPr>
          <a:xfrm>
            <a:off x="3191148" y="2538270"/>
            <a:ext cx="2869810" cy="3999885"/>
          </a:xfrm>
          <a:prstGeom prst="rec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C81B5D9-63BA-3DF5-4C5F-5D9761EBA3E9}"/>
              </a:ext>
            </a:extLst>
          </p:cNvPr>
          <p:cNvSpPr txBox="1"/>
          <p:nvPr/>
        </p:nvSpPr>
        <p:spPr>
          <a:xfrm>
            <a:off x="2843807" y="6258798"/>
            <a:ext cx="3456384" cy="338554"/>
          </a:xfrm>
          <a:prstGeom prst="rect">
            <a:avLst/>
          </a:prstGeom>
          <a:solidFill>
            <a:srgbClr val="C00000"/>
          </a:solidFill>
          <a:ln>
            <a:noFill/>
          </a:ln>
        </p:spPr>
        <p:txBody>
          <a:bodyPr wrap="square">
            <a:spAutoFit/>
          </a:bodyPr>
          <a:lstStyle/>
          <a:p>
            <a:pPr algn="ctr" defTabSz="633039" eaLnBrk="0" hangingPunct="0">
              <a:spcAft>
                <a:spcPts val="600"/>
              </a:spcAft>
              <a:defRPr/>
            </a:pPr>
            <a:r>
              <a:rPr lang="ja-JP" altLang="en-US" sz="1600" b="0" dirty="0">
                <a:solidFill>
                  <a:schemeClr val="bg1"/>
                </a:solidFill>
                <a:latin typeface="HGｺﾞｼｯｸE" panose="020B0909000000000000" pitchFamily="49" charset="-128"/>
                <a:ea typeface="HGｺﾞｼｯｸE" panose="020B0909000000000000" pitchFamily="49" charset="-128"/>
              </a:rPr>
              <a:t>蓮田市が目指すウォーター</a:t>
            </a:r>
            <a:r>
              <a:rPr lang="en-US" altLang="ja-JP" sz="1600" b="0" dirty="0">
                <a:solidFill>
                  <a:schemeClr val="bg1"/>
                </a:solidFill>
                <a:latin typeface="HGｺﾞｼｯｸE" panose="020B0909000000000000" pitchFamily="49" charset="-128"/>
                <a:ea typeface="HGｺﾞｼｯｸE" panose="020B0909000000000000" pitchFamily="49" charset="-128"/>
              </a:rPr>
              <a:t>PPP</a:t>
            </a:r>
            <a:r>
              <a:rPr lang="ja-JP" altLang="en-US" sz="1600" b="0" dirty="0">
                <a:solidFill>
                  <a:schemeClr val="bg1"/>
                </a:solidFill>
                <a:latin typeface="HGｺﾞｼｯｸE" panose="020B0909000000000000" pitchFamily="49" charset="-128"/>
                <a:ea typeface="HGｺﾞｼｯｸE" panose="020B0909000000000000" pitchFamily="49" charset="-128"/>
              </a:rPr>
              <a:t>事業</a:t>
            </a:r>
          </a:p>
        </p:txBody>
      </p:sp>
      <p:sp>
        <p:nvSpPr>
          <p:cNvPr id="6" name="テキスト ボックス 5">
            <a:extLst>
              <a:ext uri="{FF2B5EF4-FFF2-40B4-BE49-F238E27FC236}">
                <a16:creationId xmlns:a16="http://schemas.microsoft.com/office/drawing/2014/main" id="{63B620D8-6351-226B-EEDB-689CA605AE92}"/>
              </a:ext>
            </a:extLst>
          </p:cNvPr>
          <p:cNvSpPr txBox="1"/>
          <p:nvPr/>
        </p:nvSpPr>
        <p:spPr>
          <a:xfrm>
            <a:off x="53751" y="723761"/>
            <a:ext cx="9036497" cy="1477328"/>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600" b="0" dirty="0">
                <a:latin typeface="Meiryo UI" panose="020B0604030504040204" pitchFamily="50" charset="-128"/>
                <a:ea typeface="Meiryo UI" panose="020B0604030504040204" pitchFamily="50" charset="-128"/>
              </a:rPr>
              <a:t>本市では、下水道事業における課題への対応として、ウォーター</a:t>
            </a:r>
            <a:r>
              <a:rPr lang="en-US" altLang="ja-JP" sz="1600" b="0" dirty="0">
                <a:latin typeface="Meiryo UI" panose="020B0604030504040204" pitchFamily="50" charset="-128"/>
                <a:ea typeface="Meiryo UI" panose="020B0604030504040204" pitchFamily="50" charset="-128"/>
              </a:rPr>
              <a:t>PPP</a:t>
            </a:r>
            <a:r>
              <a:rPr lang="ja-JP" altLang="en-US" sz="1600" b="0" dirty="0">
                <a:latin typeface="Meiryo UI" panose="020B0604030504040204" pitchFamily="50" charset="-128"/>
                <a:ea typeface="Meiryo UI" panose="020B0604030504040204" pitchFamily="50" charset="-128"/>
              </a:rPr>
              <a:t>方式のうち</a:t>
            </a:r>
            <a:r>
              <a:rPr lang="ja-JP" altLang="en-US" sz="1600" dirty="0">
                <a:solidFill>
                  <a:srgbClr val="C00000"/>
                </a:solidFill>
                <a:latin typeface="Meiryo UI" panose="020B0604030504040204" pitchFamily="50" charset="-128"/>
                <a:ea typeface="Meiryo UI" panose="020B0604030504040204" pitchFamily="50" charset="-128"/>
              </a:rPr>
              <a:t>管理・更新一体マネジメント方式（レベル</a:t>
            </a:r>
            <a:r>
              <a:rPr lang="en-US" altLang="ja-JP" sz="1600" dirty="0">
                <a:solidFill>
                  <a:srgbClr val="C00000"/>
                </a:solidFill>
                <a:latin typeface="Meiryo UI" panose="020B0604030504040204" pitchFamily="50" charset="-128"/>
                <a:ea typeface="Meiryo UI" panose="020B0604030504040204" pitchFamily="50" charset="-128"/>
              </a:rPr>
              <a:t>3.5</a:t>
            </a:r>
            <a:r>
              <a:rPr lang="ja-JP" altLang="en-US" sz="1600" dirty="0">
                <a:solidFill>
                  <a:srgbClr val="C00000"/>
                </a:solidFill>
                <a:latin typeface="Meiryo UI" panose="020B0604030504040204" pitchFamily="50" charset="-128"/>
                <a:ea typeface="Meiryo UI" panose="020B0604030504040204" pitchFamily="50" charset="-128"/>
              </a:rPr>
              <a:t>）を導入</a:t>
            </a:r>
            <a:r>
              <a:rPr lang="ja-JP" altLang="en-US" sz="1600" b="0" dirty="0">
                <a:latin typeface="Meiryo UI" panose="020B0604030504040204" pitchFamily="50" charset="-128"/>
                <a:ea typeface="Meiryo UI" panose="020B0604030504040204" pitchFamily="50" charset="-128"/>
              </a:rPr>
              <a:t>する方針です。</a:t>
            </a:r>
            <a:endParaRPr lang="en-US" altLang="ja-JP" sz="16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600" b="0" dirty="0">
                <a:latin typeface="Meiryo UI" panose="020B0604030504040204" pitchFamily="50" charset="-128"/>
                <a:ea typeface="Meiryo UI" panose="020B0604030504040204" pitchFamily="50" charset="-128"/>
              </a:rPr>
              <a:t>レベル</a:t>
            </a:r>
            <a:r>
              <a:rPr lang="en-US" altLang="ja-JP" sz="1600" b="0" dirty="0">
                <a:latin typeface="Meiryo UI" panose="020B0604030504040204" pitchFamily="50" charset="-128"/>
                <a:ea typeface="Meiryo UI" panose="020B0604030504040204" pitchFamily="50" charset="-128"/>
              </a:rPr>
              <a:t>4</a:t>
            </a:r>
            <a:r>
              <a:rPr lang="ja-JP" altLang="en-US" sz="1600" b="0" dirty="0">
                <a:latin typeface="Meiryo UI" panose="020B0604030504040204" pitchFamily="50" charset="-128"/>
                <a:ea typeface="Meiryo UI" panose="020B0604030504040204" pitchFamily="50" charset="-128"/>
              </a:rPr>
              <a:t>に準ずる効果・メリットを期待でき、運営権の設定を必要としないこと等から取り組みやすいため。</a:t>
            </a:r>
            <a:endParaRPr lang="en-US" altLang="ja-JP" sz="16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600" b="0" dirty="0">
                <a:latin typeface="Meiryo UI" panose="020B0604030504040204" pitchFamily="50" charset="-128"/>
                <a:ea typeface="Meiryo UI" panose="020B0604030504040204" pitchFamily="50" charset="-128"/>
              </a:rPr>
              <a:t>レベル</a:t>
            </a:r>
            <a:r>
              <a:rPr lang="en-US" altLang="ja-JP" sz="1600" b="0" dirty="0">
                <a:latin typeface="Meiryo UI" panose="020B0604030504040204" pitchFamily="50" charset="-128"/>
                <a:ea typeface="Meiryo UI" panose="020B0604030504040204" pitchFamily="50" charset="-128"/>
              </a:rPr>
              <a:t>1</a:t>
            </a:r>
            <a:r>
              <a:rPr lang="ja-JP" altLang="en-US" sz="1600" b="0" dirty="0">
                <a:latin typeface="Meiryo UI" panose="020B0604030504040204" pitchFamily="50" charset="-128"/>
                <a:ea typeface="Meiryo UI" panose="020B0604030504040204" pitchFamily="50" charset="-128"/>
              </a:rPr>
              <a:t>～</a:t>
            </a:r>
            <a:r>
              <a:rPr lang="en-US" altLang="ja-JP" sz="1600" b="0" dirty="0">
                <a:latin typeface="Meiryo UI" panose="020B0604030504040204" pitchFamily="50" charset="-128"/>
                <a:ea typeface="Meiryo UI" panose="020B0604030504040204" pitchFamily="50" charset="-128"/>
              </a:rPr>
              <a:t>3</a:t>
            </a:r>
            <a:r>
              <a:rPr lang="ja-JP" altLang="en-US" sz="1600" b="0" dirty="0">
                <a:latin typeface="Meiryo UI" panose="020B0604030504040204" pitchFamily="50" charset="-128"/>
                <a:ea typeface="Meiryo UI" panose="020B0604030504040204" pitchFamily="50" charset="-128"/>
              </a:rPr>
              <a:t>に比べて、事業期間の長短、性能発注の程度、修繕や改築に関係する業務範囲が設定されるか否かの点が大きく異なる。</a:t>
            </a:r>
          </a:p>
        </p:txBody>
      </p:sp>
    </p:spTree>
    <p:extLst>
      <p:ext uri="{BB962C8B-B14F-4D97-AF65-F5344CB8AC3E}">
        <p14:creationId xmlns:p14="http://schemas.microsoft.com/office/powerpoint/2010/main" val="3840894392"/>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5A63D5F-5001-188D-711B-5E8939F46EB1}"/>
              </a:ext>
            </a:extLst>
          </p:cNvPr>
          <p:cNvSpPr>
            <a:spLocks noGrp="1"/>
          </p:cNvSpPr>
          <p:nvPr>
            <p:ph type="sldNum" sz="quarter" idx="12"/>
          </p:nvPr>
        </p:nvSpPr>
        <p:spPr/>
        <p:txBody>
          <a:bodyPr/>
          <a:lstStyle/>
          <a:p>
            <a:pPr>
              <a:defRPr/>
            </a:pPr>
            <a:fld id="{8F99E85F-FDFE-490C-9A09-EA5AF74A918C}" type="slidenum">
              <a:rPr lang="ja-JP" altLang="en-US" smtClean="0"/>
              <a:pPr>
                <a:defRPr/>
              </a:pPr>
              <a:t>13</a:t>
            </a:fld>
            <a:endParaRPr lang="ja-JP" altLang="en-US"/>
          </a:p>
        </p:txBody>
      </p:sp>
      <p:sp>
        <p:nvSpPr>
          <p:cNvPr id="5" name="タイトル 1">
            <a:extLst>
              <a:ext uri="{FF2B5EF4-FFF2-40B4-BE49-F238E27FC236}">
                <a16:creationId xmlns:a16="http://schemas.microsoft.com/office/drawing/2014/main" id="{A02D4749-5EBF-969B-BED7-D1CAE7D13FDE}"/>
              </a:ext>
            </a:extLst>
          </p:cNvPr>
          <p:cNvSpPr txBox="1">
            <a:spLocks/>
          </p:cNvSpPr>
          <p:nvPr/>
        </p:nvSpPr>
        <p:spPr>
          <a:xfrm>
            <a:off x="-1" y="58204"/>
            <a:ext cx="8892481" cy="68103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4</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b="1"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ウォーター</a:t>
            </a:r>
            <a:r>
              <a:rPr lang="en-US" altLang="ja-JP" sz="3400" dirty="0">
                <a:solidFill>
                  <a:prstClr val="white"/>
                </a:solidFill>
                <a:latin typeface="Meiryo UI" panose="020B0604030504040204" pitchFamily="50" charset="-128"/>
                <a:ea typeface="Meiryo UI" panose="020B0604030504040204" pitchFamily="50" charset="-128"/>
              </a:rPr>
              <a:t>PPP</a:t>
            </a:r>
            <a:r>
              <a:rPr lang="ja-JP" altLang="en-US" sz="3400" dirty="0">
                <a:solidFill>
                  <a:prstClr val="white"/>
                </a:solidFill>
                <a:latin typeface="Meiryo UI" panose="020B0604030504040204" pitchFamily="50" charset="-128"/>
                <a:ea typeface="Meiryo UI" panose="020B0604030504040204" pitchFamily="50" charset="-128"/>
              </a:rPr>
              <a:t>の事業範囲（案）</a:t>
            </a:r>
            <a:endParaRPr lang="ja-JP" altLang="en-US" sz="2500" b="1" dirty="0"/>
          </a:p>
        </p:txBody>
      </p:sp>
      <p:sp>
        <p:nvSpPr>
          <p:cNvPr id="6" name="テキスト ボックス 5">
            <a:extLst>
              <a:ext uri="{FF2B5EF4-FFF2-40B4-BE49-F238E27FC236}">
                <a16:creationId xmlns:a16="http://schemas.microsoft.com/office/drawing/2014/main" id="{E6A42EDC-471A-BED6-441E-FDC3BA352E5C}"/>
              </a:ext>
            </a:extLst>
          </p:cNvPr>
          <p:cNvSpPr txBox="1"/>
          <p:nvPr/>
        </p:nvSpPr>
        <p:spPr>
          <a:xfrm>
            <a:off x="1043608" y="6577607"/>
            <a:ext cx="7395321" cy="307777"/>
          </a:xfrm>
          <a:prstGeom prst="rect">
            <a:avLst/>
          </a:prstGeom>
          <a:noFill/>
        </p:spPr>
        <p:txBody>
          <a:bodyPr wrap="square" rtlCol="0">
            <a:spAutoFit/>
          </a:bodyPr>
          <a:lstStyle/>
          <a:p>
            <a:pPr algn="r"/>
            <a:r>
              <a:rPr lang="ja-JP" altLang="en-US" sz="1400" b="0" dirty="0">
                <a:solidFill>
                  <a:schemeClr val="bg1"/>
                </a:solidFill>
                <a:latin typeface="+mn-ea"/>
                <a:ea typeface="+mn-ea"/>
              </a:rPr>
              <a:t>出典：下水道分野におけるウォーター</a:t>
            </a:r>
            <a:r>
              <a:rPr lang="en-US" altLang="ja-JP" sz="1400" b="0" dirty="0">
                <a:solidFill>
                  <a:schemeClr val="bg1"/>
                </a:solidFill>
                <a:latin typeface="+mn-ea"/>
                <a:ea typeface="+mn-ea"/>
              </a:rPr>
              <a:t>PPP</a:t>
            </a:r>
            <a:r>
              <a:rPr lang="ja-JP" altLang="en-US" sz="1400" b="0" dirty="0">
                <a:solidFill>
                  <a:schemeClr val="bg1"/>
                </a:solidFill>
                <a:latin typeface="+mn-ea"/>
                <a:ea typeface="+mn-ea"/>
              </a:rPr>
              <a:t>ガイドライン　第</a:t>
            </a:r>
            <a:r>
              <a:rPr lang="en-US" altLang="ja-JP" sz="1400" b="0" dirty="0">
                <a:solidFill>
                  <a:schemeClr val="bg1"/>
                </a:solidFill>
                <a:latin typeface="+mn-ea"/>
                <a:ea typeface="+mn-ea"/>
              </a:rPr>
              <a:t>2.0</a:t>
            </a:r>
            <a:r>
              <a:rPr lang="ja-JP" altLang="en-US" sz="1400" b="0" dirty="0">
                <a:solidFill>
                  <a:schemeClr val="bg1"/>
                </a:solidFill>
                <a:latin typeface="+mn-ea"/>
                <a:ea typeface="+mn-ea"/>
              </a:rPr>
              <a:t>版</a:t>
            </a:r>
            <a:endParaRPr kumimoji="1" lang="ja-JP" altLang="en-US" sz="1400" b="0" dirty="0">
              <a:solidFill>
                <a:schemeClr val="bg1"/>
              </a:solidFill>
              <a:latin typeface="+mn-ea"/>
              <a:ea typeface="+mn-ea"/>
            </a:endParaRPr>
          </a:p>
        </p:txBody>
      </p:sp>
      <p:sp>
        <p:nvSpPr>
          <p:cNvPr id="8" name="テキスト ボックス 7">
            <a:extLst>
              <a:ext uri="{FF2B5EF4-FFF2-40B4-BE49-F238E27FC236}">
                <a16:creationId xmlns:a16="http://schemas.microsoft.com/office/drawing/2014/main" id="{20C37899-C0E8-2B0C-301C-08B11816B0CD}"/>
              </a:ext>
            </a:extLst>
          </p:cNvPr>
          <p:cNvSpPr txBox="1"/>
          <p:nvPr/>
        </p:nvSpPr>
        <p:spPr>
          <a:xfrm>
            <a:off x="53751" y="777478"/>
            <a:ext cx="9036497" cy="923330"/>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本市では、ウォーター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の対象範囲を、</a:t>
            </a:r>
            <a:r>
              <a:rPr lang="ja-JP" altLang="en-US" sz="1800" dirty="0">
                <a:solidFill>
                  <a:srgbClr val="C00000"/>
                </a:solidFill>
                <a:latin typeface="Meiryo UI" panose="020B0604030504040204" pitchFamily="50" charset="-128"/>
                <a:ea typeface="Meiryo UI" panose="020B0604030504040204" pitchFamily="50" charset="-128"/>
              </a:rPr>
              <a:t>一つの処理区で、全ての施設（管路・ポンプ場）あるいは一部の施設を対象に設定する方針</a:t>
            </a:r>
            <a:r>
              <a:rPr lang="ja-JP" altLang="en-US" sz="1800" b="0" dirty="0">
                <a:latin typeface="Meiryo UI" panose="020B0604030504040204" pitchFamily="50" charset="-128"/>
                <a:ea typeface="Meiryo UI" panose="020B0604030504040204" pitchFamily="50" charset="-128"/>
              </a:rPr>
              <a:t>です。なお、一部の施設等対象とする（全ての施設等を対象としない）場合は、客観的な理由の説明を必要とします。</a:t>
            </a:r>
          </a:p>
        </p:txBody>
      </p:sp>
      <p:sp>
        <p:nvSpPr>
          <p:cNvPr id="16" name="吹き出し: 角を丸めた四角形 15">
            <a:extLst>
              <a:ext uri="{FF2B5EF4-FFF2-40B4-BE49-F238E27FC236}">
                <a16:creationId xmlns:a16="http://schemas.microsoft.com/office/drawing/2014/main" id="{37D19BDB-99DD-1690-89B2-212CAFFF8490}"/>
              </a:ext>
            </a:extLst>
          </p:cNvPr>
          <p:cNvSpPr/>
          <p:nvPr/>
        </p:nvSpPr>
        <p:spPr>
          <a:xfrm>
            <a:off x="251520" y="5323432"/>
            <a:ext cx="4032448" cy="646986"/>
          </a:xfrm>
          <a:prstGeom prst="wedgeRoundRectCallout">
            <a:avLst>
              <a:gd name="adj1" fmla="val 8024"/>
              <a:gd name="adj2" fmla="val -105903"/>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ja-JP" altLang="en-US" sz="1600" b="0" dirty="0">
                <a:latin typeface="Meiryo UI" panose="020B0604030504040204" pitchFamily="50" charset="-128"/>
                <a:ea typeface="Meiryo UI" panose="020B0604030504040204" pitchFamily="50" charset="-128"/>
              </a:rPr>
              <a:t>全ての施設を対象とする場合は、</a:t>
            </a:r>
            <a:r>
              <a:rPr lang="ja-JP" altLang="en-US" sz="1600" b="0" dirty="0">
                <a:latin typeface="メイリオ" panose="020B0604030504040204" pitchFamily="50" charset="-128"/>
                <a:ea typeface="メイリオ" panose="020B0604030504040204" pitchFamily="50" charset="-128"/>
              </a:rPr>
              <a:t>客観的な理由の説明は不要である。</a:t>
            </a:r>
            <a:endParaRPr kumimoji="1" lang="ja-JP" altLang="en-US" sz="1600" b="0" dirty="0">
              <a:latin typeface="メイリオ" panose="020B0604030504040204" pitchFamily="50" charset="-128"/>
              <a:ea typeface="メイリオ" panose="020B0604030504040204" pitchFamily="50" charset="-128"/>
            </a:endParaRPr>
          </a:p>
        </p:txBody>
      </p:sp>
      <p:sp>
        <p:nvSpPr>
          <p:cNvPr id="17" name="吹き出し: 角を丸めた四角形 16">
            <a:extLst>
              <a:ext uri="{FF2B5EF4-FFF2-40B4-BE49-F238E27FC236}">
                <a16:creationId xmlns:a16="http://schemas.microsoft.com/office/drawing/2014/main" id="{991A3A7A-76B8-949B-C9C9-7D37726C575D}"/>
              </a:ext>
            </a:extLst>
          </p:cNvPr>
          <p:cNvSpPr/>
          <p:nvPr/>
        </p:nvSpPr>
        <p:spPr>
          <a:xfrm>
            <a:off x="4716016" y="5301208"/>
            <a:ext cx="4248474" cy="646986"/>
          </a:xfrm>
          <a:prstGeom prst="wedgeRoundRectCallout">
            <a:avLst>
              <a:gd name="adj1" fmla="val 8732"/>
              <a:gd name="adj2" fmla="val -96132"/>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ja-JP" altLang="en-US" sz="1600" b="0" dirty="0">
                <a:latin typeface="Meiryo UI" panose="020B0604030504040204" pitchFamily="50" charset="-128"/>
                <a:ea typeface="Meiryo UI" panose="020B0604030504040204" pitchFamily="50" charset="-128"/>
              </a:rPr>
              <a:t>一部の施設のみを対象とする</a:t>
            </a:r>
            <a:r>
              <a:rPr lang="ja-JP" altLang="en-US" sz="1600" b="0" dirty="0">
                <a:latin typeface="メイリオ" panose="020B0604030504040204" pitchFamily="50" charset="-128"/>
                <a:ea typeface="メイリオ" panose="020B0604030504040204" pitchFamily="50" charset="-128"/>
              </a:rPr>
              <a:t>場合は、客観的な理由の説明が必要である。</a:t>
            </a:r>
            <a:endParaRPr kumimoji="1" lang="ja-JP" altLang="en-US" sz="1600" b="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34C54D3-2878-F0B8-22EC-840A1A3F349C}"/>
              </a:ext>
            </a:extLst>
          </p:cNvPr>
          <p:cNvPicPr>
            <a:picLocks noChangeAspect="1"/>
          </p:cNvPicPr>
          <p:nvPr/>
        </p:nvPicPr>
        <p:blipFill>
          <a:blip r:embed="rId3"/>
          <a:stretch>
            <a:fillRect/>
          </a:stretch>
        </p:blipFill>
        <p:spPr>
          <a:xfrm>
            <a:off x="378328" y="2572313"/>
            <a:ext cx="3977648" cy="2356109"/>
          </a:xfrm>
          <a:prstGeom prst="rect">
            <a:avLst/>
          </a:prstGeom>
        </p:spPr>
      </p:pic>
      <p:pic>
        <p:nvPicPr>
          <p:cNvPr id="9" name="図 8">
            <a:extLst>
              <a:ext uri="{FF2B5EF4-FFF2-40B4-BE49-F238E27FC236}">
                <a16:creationId xmlns:a16="http://schemas.microsoft.com/office/drawing/2014/main" id="{23C4A4F7-F059-3E74-25BB-BBD27AC737E7}"/>
              </a:ext>
            </a:extLst>
          </p:cNvPr>
          <p:cNvPicPr>
            <a:picLocks noChangeAspect="1"/>
          </p:cNvPicPr>
          <p:nvPr/>
        </p:nvPicPr>
        <p:blipFill>
          <a:blip r:embed="rId4"/>
          <a:stretch>
            <a:fillRect/>
          </a:stretch>
        </p:blipFill>
        <p:spPr>
          <a:xfrm>
            <a:off x="4662232" y="2543428"/>
            <a:ext cx="4014224" cy="2407925"/>
          </a:xfrm>
          <a:prstGeom prst="rect">
            <a:avLst/>
          </a:prstGeom>
        </p:spPr>
      </p:pic>
      <p:sp>
        <p:nvSpPr>
          <p:cNvPr id="10" name="テキスト ボックス 9">
            <a:extLst>
              <a:ext uri="{FF2B5EF4-FFF2-40B4-BE49-F238E27FC236}">
                <a16:creationId xmlns:a16="http://schemas.microsoft.com/office/drawing/2014/main" id="{8AF10BA7-6FF2-1983-A501-4F02FBCF9C5B}"/>
              </a:ext>
            </a:extLst>
          </p:cNvPr>
          <p:cNvSpPr txBox="1"/>
          <p:nvPr/>
        </p:nvSpPr>
        <p:spPr>
          <a:xfrm>
            <a:off x="378328" y="2111813"/>
            <a:ext cx="3168352"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全ての施設等を対象とする場合</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7873E345-8AB0-A068-4464-1466B5EB66BF}"/>
              </a:ext>
            </a:extLst>
          </p:cNvPr>
          <p:cNvSpPr txBox="1"/>
          <p:nvPr/>
        </p:nvSpPr>
        <p:spPr>
          <a:xfrm>
            <a:off x="4662232" y="2111813"/>
            <a:ext cx="3204354"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一部の施設等を対象とする場合</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92735289"/>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D26F565-4427-0DCE-E98C-E4CEDDB43ED7}"/>
              </a:ext>
            </a:extLst>
          </p:cNvPr>
          <p:cNvSpPr>
            <a:spLocks noGrp="1"/>
          </p:cNvSpPr>
          <p:nvPr>
            <p:ph type="sldNum" sz="quarter" idx="12"/>
          </p:nvPr>
        </p:nvSpPr>
        <p:spPr/>
        <p:txBody>
          <a:bodyPr/>
          <a:lstStyle/>
          <a:p>
            <a:pPr>
              <a:defRPr/>
            </a:pPr>
            <a:fld id="{8F99E85F-FDFE-490C-9A09-EA5AF74A918C}" type="slidenum">
              <a:rPr lang="ja-JP" altLang="en-US" smtClean="0"/>
              <a:pPr>
                <a:defRPr/>
              </a:pPr>
              <a:t>14</a:t>
            </a:fld>
            <a:endParaRPr lang="ja-JP" altLang="en-US"/>
          </a:p>
        </p:txBody>
      </p:sp>
      <p:sp>
        <p:nvSpPr>
          <p:cNvPr id="7" name="テキスト ボックス 6">
            <a:extLst>
              <a:ext uri="{FF2B5EF4-FFF2-40B4-BE49-F238E27FC236}">
                <a16:creationId xmlns:a16="http://schemas.microsoft.com/office/drawing/2014/main" id="{EC30C3DC-0BF8-1C5A-E32A-69B15EE50F6E}"/>
              </a:ext>
            </a:extLst>
          </p:cNvPr>
          <p:cNvSpPr txBox="1"/>
          <p:nvPr/>
        </p:nvSpPr>
        <p:spPr>
          <a:xfrm>
            <a:off x="53751" y="723761"/>
            <a:ext cx="9036497" cy="923330"/>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本市では、ウォーター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（レベル</a:t>
            </a:r>
            <a:r>
              <a:rPr lang="en-US" altLang="ja-JP" sz="1800" b="0" dirty="0">
                <a:latin typeface="Meiryo UI" panose="020B0604030504040204" pitchFamily="50" charset="-128"/>
                <a:ea typeface="Meiryo UI" panose="020B0604030504040204" pitchFamily="50" charset="-128"/>
              </a:rPr>
              <a:t>3.5</a:t>
            </a:r>
            <a:r>
              <a:rPr lang="ja-JP" altLang="en-US" sz="1800" b="0" dirty="0">
                <a:latin typeface="Meiryo UI" panose="020B0604030504040204" pitchFamily="50" charset="-128"/>
                <a:ea typeface="Meiryo UI" panose="020B0604030504040204" pitchFamily="50" charset="-128"/>
              </a:rPr>
              <a:t>）の</a:t>
            </a:r>
            <a:r>
              <a:rPr lang="en-US" altLang="ja-JP" sz="1800" b="0" dirty="0">
                <a:latin typeface="Meiryo UI" panose="020B0604030504040204" pitchFamily="50" charset="-128"/>
                <a:ea typeface="Meiryo UI" panose="020B0604030504040204" pitchFamily="50" charset="-128"/>
              </a:rPr>
              <a:t>4</a:t>
            </a:r>
            <a:r>
              <a:rPr lang="ja-JP" altLang="en-US" sz="1800" b="0" dirty="0">
                <a:latin typeface="Meiryo UI" panose="020B0604030504040204" pitchFamily="50" charset="-128"/>
                <a:ea typeface="Meiryo UI" panose="020B0604030504040204" pitchFamily="50" charset="-128"/>
              </a:rPr>
              <a:t>要件について、</a:t>
            </a:r>
            <a:r>
              <a:rPr lang="ja-JP" altLang="en-US" sz="1800" dirty="0">
                <a:solidFill>
                  <a:srgbClr val="C00000"/>
                </a:solidFill>
                <a:latin typeface="Meiryo UI" panose="020B0604030504040204" pitchFamily="50" charset="-128"/>
                <a:ea typeface="Meiryo UI" panose="020B0604030504040204" pitchFamily="50" charset="-128"/>
              </a:rPr>
              <a:t>維持管理と更新の一体マネジメント</a:t>
            </a:r>
            <a:r>
              <a:rPr lang="ja-JP" altLang="en-US" sz="1800" b="0" dirty="0">
                <a:latin typeface="Meiryo UI" panose="020B0604030504040204" pitchFamily="50" charset="-128"/>
                <a:ea typeface="Meiryo UI" panose="020B0604030504040204" pitchFamily="50" charset="-128"/>
              </a:rPr>
              <a:t>は、今後の検討により、</a:t>
            </a:r>
            <a:r>
              <a:rPr lang="ja-JP" altLang="en-US" sz="1800" dirty="0">
                <a:solidFill>
                  <a:srgbClr val="C00000"/>
                </a:solidFill>
                <a:latin typeface="Meiryo UI" panose="020B0604030504040204" pitchFamily="50" charset="-128"/>
                <a:ea typeface="Meiryo UI" panose="020B0604030504040204" pitchFamily="50" charset="-128"/>
              </a:rPr>
              <a:t>「更新支援型」あるいは「更新実施型」を適用</a:t>
            </a:r>
            <a:r>
              <a:rPr lang="ja-JP" altLang="en-US" sz="1800" b="0" dirty="0">
                <a:latin typeface="Meiryo UI" panose="020B0604030504040204" pitchFamily="50" charset="-128"/>
                <a:ea typeface="Meiryo UI" panose="020B0604030504040204" pitchFamily="50" charset="-128"/>
              </a:rPr>
              <a:t>します。現時点では、</a:t>
            </a:r>
            <a:r>
              <a:rPr lang="ja-JP" altLang="en-US" sz="1800" dirty="0">
                <a:solidFill>
                  <a:srgbClr val="C00000"/>
                </a:solidFill>
                <a:latin typeface="Meiryo UI" panose="020B0604030504040204" pitchFamily="50" charset="-128"/>
                <a:ea typeface="Meiryo UI" panose="020B0604030504040204" pitchFamily="50" charset="-128"/>
              </a:rPr>
              <a:t>「更新支援型」の方が有力</a:t>
            </a:r>
            <a:r>
              <a:rPr lang="ja-JP" altLang="en-US" sz="1800" b="0" dirty="0">
                <a:latin typeface="Meiryo UI" panose="020B0604030504040204" pitchFamily="50" charset="-128"/>
                <a:ea typeface="Meiryo UI" panose="020B0604030504040204" pitchFamily="50" charset="-128"/>
              </a:rPr>
              <a:t>と考えております。</a:t>
            </a:r>
            <a:r>
              <a:rPr lang="en-US" altLang="ja-JP" sz="1800" b="0" dirty="0">
                <a:latin typeface="Meiryo UI" panose="020B0604030504040204" pitchFamily="50" charset="-128"/>
                <a:ea typeface="Meiryo UI" panose="020B0604030504040204" pitchFamily="50" charset="-128"/>
              </a:rPr>
              <a:t>【</a:t>
            </a:r>
            <a:r>
              <a:rPr lang="ja-JP" altLang="en-US" sz="1800" b="0" dirty="0">
                <a:latin typeface="Meiryo UI" panose="020B0604030504040204" pitchFamily="50" charset="-128"/>
                <a:ea typeface="Meiryo UI" panose="020B0604030504040204" pitchFamily="50" charset="-128"/>
              </a:rPr>
              <a:t>要件③維持管理と更新の一体マネジメント</a:t>
            </a:r>
            <a:r>
              <a:rPr lang="en-US" altLang="ja-JP" sz="1800" b="0" dirty="0">
                <a:latin typeface="Meiryo UI" panose="020B0604030504040204" pitchFamily="50" charset="-128"/>
                <a:ea typeface="Meiryo UI" panose="020B0604030504040204" pitchFamily="50" charset="-128"/>
              </a:rPr>
              <a:t>】</a:t>
            </a:r>
            <a:endParaRPr lang="ja-JP" altLang="en-US" sz="18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ACDD73DF-DF45-5526-EA7F-30C01E44AA04}"/>
              </a:ext>
            </a:extLst>
          </p:cNvPr>
          <p:cNvPicPr>
            <a:picLocks noChangeAspect="1"/>
          </p:cNvPicPr>
          <p:nvPr/>
        </p:nvPicPr>
        <p:blipFill>
          <a:blip r:embed="rId3"/>
          <a:stretch>
            <a:fillRect/>
          </a:stretch>
        </p:blipFill>
        <p:spPr>
          <a:xfrm>
            <a:off x="869086" y="1700808"/>
            <a:ext cx="7303314" cy="4790005"/>
          </a:xfrm>
          <a:prstGeom prst="rect">
            <a:avLst/>
          </a:prstGeom>
        </p:spPr>
      </p:pic>
      <p:sp>
        <p:nvSpPr>
          <p:cNvPr id="10" name="タイトル 1">
            <a:extLst>
              <a:ext uri="{FF2B5EF4-FFF2-40B4-BE49-F238E27FC236}">
                <a16:creationId xmlns:a16="http://schemas.microsoft.com/office/drawing/2014/main" id="{5BC3BA85-CB1B-423D-9D06-4A021C19B1A8}"/>
              </a:ext>
            </a:extLst>
          </p:cNvPr>
          <p:cNvSpPr txBox="1">
            <a:spLocks/>
          </p:cNvSpPr>
          <p:nvPr/>
        </p:nvSpPr>
        <p:spPr>
          <a:xfrm>
            <a:off x="-1" y="58204"/>
            <a:ext cx="8892481" cy="681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a:solidFill>
                  <a:prstClr val="white"/>
                </a:solidFill>
                <a:latin typeface="Meiryo UI" panose="020B0604030504040204" pitchFamily="50" charset="-128"/>
                <a:ea typeface="Meiryo UI" panose="020B0604030504040204" pitchFamily="50" charset="-128"/>
              </a:rPr>
              <a:t>4</a:t>
            </a:r>
            <a:r>
              <a:rPr lang="ja-JP" altLang="en-US" sz="2800" dirty="0">
                <a:solidFill>
                  <a:prstClr val="white"/>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蓮田</a:t>
            </a:r>
            <a:r>
              <a:rPr lang="ja-JP" altLang="en-US" sz="2800" b="1" dirty="0">
                <a:solidFill>
                  <a:prstClr val="white"/>
                </a:solidFill>
                <a:latin typeface="Meiryo UI" panose="020B0604030504040204" pitchFamily="50" charset="-128"/>
                <a:ea typeface="Meiryo UI" panose="020B0604030504040204" pitchFamily="50" charset="-128"/>
              </a:rPr>
              <a:t>市下水道事業</a:t>
            </a:r>
            <a:r>
              <a:rPr lang="ja-JP" altLang="en-US" sz="2800" dirty="0">
                <a:solidFill>
                  <a:prstClr val="white"/>
                </a:solidFill>
                <a:latin typeface="Meiryo UI" panose="020B0604030504040204" pitchFamily="50" charset="-128"/>
                <a:ea typeface="Meiryo UI" panose="020B0604030504040204" pitchFamily="50" charset="-128"/>
              </a:rPr>
              <a:t>ウォーター</a:t>
            </a:r>
            <a:r>
              <a:rPr lang="en-US" altLang="ja-JP" sz="2800" dirty="0">
                <a:solidFill>
                  <a:prstClr val="white"/>
                </a:solidFill>
                <a:latin typeface="Meiryo UI" panose="020B0604030504040204" pitchFamily="50" charset="-128"/>
                <a:ea typeface="Meiryo UI" panose="020B0604030504040204" pitchFamily="50" charset="-128"/>
              </a:rPr>
              <a:t>PPP</a:t>
            </a:r>
            <a:r>
              <a:rPr lang="ja-JP" altLang="en-US" sz="2800" dirty="0">
                <a:solidFill>
                  <a:prstClr val="white"/>
                </a:solidFill>
                <a:latin typeface="Meiryo UI" panose="020B0604030504040204" pitchFamily="50" charset="-128"/>
                <a:ea typeface="Meiryo UI" panose="020B0604030504040204" pitchFamily="50" charset="-128"/>
              </a:rPr>
              <a:t>の事業範囲（案）</a:t>
            </a:r>
            <a:endParaRPr lang="ja-JP" altLang="en-US" sz="2800" b="1" dirty="0"/>
          </a:p>
        </p:txBody>
      </p:sp>
      <p:sp>
        <p:nvSpPr>
          <p:cNvPr id="2" name="テキスト ボックス 1">
            <a:extLst>
              <a:ext uri="{FF2B5EF4-FFF2-40B4-BE49-F238E27FC236}">
                <a16:creationId xmlns:a16="http://schemas.microsoft.com/office/drawing/2014/main" id="{293C4298-B447-85F0-5743-A3F89660DFAE}"/>
              </a:ext>
            </a:extLst>
          </p:cNvPr>
          <p:cNvSpPr txBox="1"/>
          <p:nvPr/>
        </p:nvSpPr>
        <p:spPr>
          <a:xfrm>
            <a:off x="1043608" y="6577607"/>
            <a:ext cx="7395321" cy="307777"/>
          </a:xfrm>
          <a:prstGeom prst="rect">
            <a:avLst/>
          </a:prstGeom>
          <a:noFill/>
        </p:spPr>
        <p:txBody>
          <a:bodyPr wrap="square" rtlCol="0">
            <a:spAutoFit/>
          </a:bodyPr>
          <a:lstStyle/>
          <a:p>
            <a:pPr algn="r"/>
            <a:r>
              <a:rPr lang="ja-JP" altLang="en-US" sz="1400" b="0" dirty="0">
                <a:solidFill>
                  <a:schemeClr val="bg1"/>
                </a:solidFill>
                <a:latin typeface="+mn-ea"/>
                <a:ea typeface="+mn-ea"/>
              </a:rPr>
              <a:t>出典：下水道分野におけるウォーター</a:t>
            </a:r>
            <a:r>
              <a:rPr lang="en-US" altLang="ja-JP" sz="1400" b="0" dirty="0">
                <a:solidFill>
                  <a:schemeClr val="bg1"/>
                </a:solidFill>
                <a:latin typeface="+mn-ea"/>
                <a:ea typeface="+mn-ea"/>
              </a:rPr>
              <a:t>PPP</a:t>
            </a:r>
            <a:r>
              <a:rPr lang="ja-JP" altLang="en-US" sz="1400" b="0" dirty="0">
                <a:solidFill>
                  <a:schemeClr val="bg1"/>
                </a:solidFill>
                <a:latin typeface="+mn-ea"/>
                <a:ea typeface="+mn-ea"/>
              </a:rPr>
              <a:t>ガイドライン　第</a:t>
            </a:r>
            <a:r>
              <a:rPr lang="en-US" altLang="ja-JP" sz="1400" b="0" dirty="0">
                <a:solidFill>
                  <a:schemeClr val="bg1"/>
                </a:solidFill>
                <a:latin typeface="+mn-ea"/>
                <a:ea typeface="+mn-ea"/>
              </a:rPr>
              <a:t>2.0</a:t>
            </a:r>
            <a:r>
              <a:rPr lang="ja-JP" altLang="en-US" sz="1400" b="0" dirty="0">
                <a:solidFill>
                  <a:schemeClr val="bg1"/>
                </a:solidFill>
                <a:latin typeface="+mn-ea"/>
                <a:ea typeface="+mn-ea"/>
              </a:rPr>
              <a:t>版</a:t>
            </a:r>
            <a:endParaRPr kumimoji="1" lang="ja-JP" altLang="en-US" sz="1400" b="0" dirty="0">
              <a:solidFill>
                <a:schemeClr val="bg1"/>
              </a:solidFill>
              <a:latin typeface="+mn-ea"/>
              <a:ea typeface="+mn-ea"/>
            </a:endParaRPr>
          </a:p>
        </p:txBody>
      </p:sp>
      <p:sp>
        <p:nvSpPr>
          <p:cNvPr id="5" name="正方形/長方形 4">
            <a:extLst>
              <a:ext uri="{FF2B5EF4-FFF2-40B4-BE49-F238E27FC236}">
                <a16:creationId xmlns:a16="http://schemas.microsoft.com/office/drawing/2014/main" id="{A18CB23F-5EF2-78EE-BF6C-E9EBF174FF9E}"/>
              </a:ext>
            </a:extLst>
          </p:cNvPr>
          <p:cNvSpPr/>
          <p:nvPr/>
        </p:nvSpPr>
        <p:spPr>
          <a:xfrm flipH="1">
            <a:off x="5796134" y="4149080"/>
            <a:ext cx="747983" cy="2341733"/>
          </a:xfrm>
          <a:prstGeom prst="rec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1FF8C58-827A-3336-998D-32DBDB728B2D}"/>
              </a:ext>
            </a:extLst>
          </p:cNvPr>
          <p:cNvSpPr/>
          <p:nvPr/>
        </p:nvSpPr>
        <p:spPr>
          <a:xfrm>
            <a:off x="878611" y="1710333"/>
            <a:ext cx="7405828" cy="576064"/>
          </a:xfrm>
          <a:prstGeom prst="rec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7D5CF87-2A09-3322-8462-2F6A7D9F53EE}"/>
              </a:ext>
            </a:extLst>
          </p:cNvPr>
          <p:cNvSpPr/>
          <p:nvPr/>
        </p:nvSpPr>
        <p:spPr>
          <a:xfrm>
            <a:off x="878611" y="2744598"/>
            <a:ext cx="7405828" cy="261879"/>
          </a:xfrm>
          <a:prstGeom prst="rec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968795120"/>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5A63D5F-5001-188D-711B-5E8939F46EB1}"/>
              </a:ext>
            </a:extLst>
          </p:cNvPr>
          <p:cNvSpPr>
            <a:spLocks noGrp="1"/>
          </p:cNvSpPr>
          <p:nvPr>
            <p:ph type="sldNum" sz="quarter" idx="12"/>
          </p:nvPr>
        </p:nvSpPr>
        <p:spPr/>
        <p:txBody>
          <a:bodyPr/>
          <a:lstStyle/>
          <a:p>
            <a:pPr>
              <a:defRPr/>
            </a:pPr>
            <a:fld id="{8F99E85F-FDFE-490C-9A09-EA5AF74A918C}" type="slidenum">
              <a:rPr lang="ja-JP" altLang="en-US" smtClean="0"/>
              <a:pPr>
                <a:defRPr/>
              </a:pPr>
              <a:t>15</a:t>
            </a:fld>
            <a:endParaRPr lang="ja-JP" altLang="en-US"/>
          </a:p>
        </p:txBody>
      </p:sp>
      <p:sp>
        <p:nvSpPr>
          <p:cNvPr id="5" name="タイトル 1">
            <a:extLst>
              <a:ext uri="{FF2B5EF4-FFF2-40B4-BE49-F238E27FC236}">
                <a16:creationId xmlns:a16="http://schemas.microsoft.com/office/drawing/2014/main" id="{A02D4749-5EBF-969B-BED7-D1CAE7D13FDE}"/>
              </a:ext>
            </a:extLst>
          </p:cNvPr>
          <p:cNvSpPr txBox="1">
            <a:spLocks/>
          </p:cNvSpPr>
          <p:nvPr/>
        </p:nvSpPr>
        <p:spPr>
          <a:xfrm>
            <a:off x="-1" y="58204"/>
            <a:ext cx="8892481" cy="68103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4</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b="1"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ウォーター</a:t>
            </a:r>
            <a:r>
              <a:rPr lang="en-US" altLang="ja-JP" sz="3400" dirty="0">
                <a:solidFill>
                  <a:prstClr val="white"/>
                </a:solidFill>
                <a:latin typeface="Meiryo UI" panose="020B0604030504040204" pitchFamily="50" charset="-128"/>
                <a:ea typeface="Meiryo UI" panose="020B0604030504040204" pitchFamily="50" charset="-128"/>
              </a:rPr>
              <a:t>PPP</a:t>
            </a:r>
            <a:r>
              <a:rPr lang="ja-JP" altLang="en-US" sz="3400" dirty="0">
                <a:solidFill>
                  <a:prstClr val="white"/>
                </a:solidFill>
                <a:latin typeface="Meiryo UI" panose="020B0604030504040204" pitchFamily="50" charset="-128"/>
                <a:ea typeface="Meiryo UI" panose="020B0604030504040204" pitchFamily="50" charset="-128"/>
              </a:rPr>
              <a:t>の事業範囲（案）</a:t>
            </a:r>
            <a:endParaRPr lang="ja-JP" altLang="en-US" sz="2500" b="1" dirty="0"/>
          </a:p>
        </p:txBody>
      </p:sp>
      <p:sp>
        <p:nvSpPr>
          <p:cNvPr id="2" name="テキスト ボックス 1">
            <a:extLst>
              <a:ext uri="{FF2B5EF4-FFF2-40B4-BE49-F238E27FC236}">
                <a16:creationId xmlns:a16="http://schemas.microsoft.com/office/drawing/2014/main" id="{13A8BFDA-BCBC-F8F7-3EB8-99442DF4B23C}"/>
              </a:ext>
            </a:extLst>
          </p:cNvPr>
          <p:cNvSpPr txBox="1"/>
          <p:nvPr/>
        </p:nvSpPr>
        <p:spPr>
          <a:xfrm>
            <a:off x="251520" y="804475"/>
            <a:ext cx="8640960" cy="3954929"/>
          </a:xfrm>
          <a:prstGeom prst="rect">
            <a:avLst/>
          </a:prstGeom>
          <a:noFill/>
          <a:ln w="12700">
            <a:solidFill>
              <a:schemeClr val="tx1"/>
            </a:solidFill>
          </a:ln>
        </p:spPr>
        <p:txBody>
          <a:bodyPr wrap="square">
            <a:spAutoFit/>
          </a:bodyPr>
          <a:lstStyle/>
          <a:p>
            <a:pPr algn="just" defTabSz="633039">
              <a:spcAft>
                <a:spcPts val="600"/>
              </a:spcAft>
              <a:defRPr/>
            </a:pPr>
            <a:r>
              <a:rPr lang="ja-JP" altLang="en-US" sz="1800" dirty="0">
                <a:solidFill>
                  <a:srgbClr val="C00000"/>
                </a:solidFill>
                <a:latin typeface="Meiryo UI" panose="020B0604030504040204" pitchFamily="50" charset="-128"/>
                <a:ea typeface="Meiryo UI" panose="020B0604030504040204" pitchFamily="50" charset="-128"/>
              </a:rPr>
              <a:t>＜事業範囲（対象施設・業務内容）の選定方針＞</a:t>
            </a: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以下の理由により、</a:t>
            </a:r>
            <a:r>
              <a:rPr lang="zh-TW" altLang="en-US" sz="1800" dirty="0">
                <a:solidFill>
                  <a:srgbClr val="C00000"/>
                </a:solidFill>
                <a:latin typeface="Meiryo UI" panose="020B0604030504040204" pitchFamily="50" charset="-128"/>
                <a:ea typeface="Meiryo UI" panose="020B0604030504040204" pitchFamily="50" charset="-128"/>
              </a:rPr>
              <a:t>農業集落排水施設</a:t>
            </a:r>
            <a:r>
              <a:rPr lang="ja-JP" altLang="en-US" sz="1800" dirty="0">
                <a:solidFill>
                  <a:srgbClr val="C00000"/>
                </a:solidFill>
                <a:latin typeface="Meiryo UI" panose="020B0604030504040204" pitchFamily="50" charset="-128"/>
                <a:ea typeface="Meiryo UI" panose="020B0604030504040204" pitchFamily="50" charset="-128"/>
              </a:rPr>
              <a:t>は事業範囲に含めない</a:t>
            </a:r>
            <a:r>
              <a:rPr lang="ja-JP" altLang="en-US" sz="1800" b="0" dirty="0">
                <a:latin typeface="Meiryo UI" panose="020B0604030504040204" pitchFamily="50" charset="-128"/>
                <a:ea typeface="Meiryo UI" panose="020B0604030504040204" pitchFamily="50" charset="-128"/>
              </a:rPr>
              <a:t>方針と考えています。</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a:t>
            </a:r>
            <a:r>
              <a:rPr lang="ja-JP" altLang="en-US" sz="1800" b="0" dirty="0">
                <a:latin typeface="Meiryo UI" panose="020B0604030504040204" pitchFamily="50" charset="-128"/>
                <a:ea typeface="Meiryo UI" panose="020B0604030504040204" pitchFamily="50" charset="-128"/>
              </a:rPr>
              <a:t>民間事業者ヒアリング結果</a:t>
            </a:r>
            <a:r>
              <a:rPr lang="en-US" altLang="ja-JP" sz="1800" b="0" dirty="0">
                <a:latin typeface="Meiryo UI" panose="020B0604030504040204" pitchFamily="50" charset="-128"/>
                <a:ea typeface="Meiryo UI" panose="020B0604030504040204" pitchFamily="50" charset="-128"/>
              </a:rPr>
              <a:t>】 </a:t>
            </a:r>
            <a:r>
              <a:rPr lang="ja-JP" altLang="en-US" sz="1800" b="0" dirty="0">
                <a:latin typeface="Meiryo UI" panose="020B0604030504040204" pitchFamily="50" charset="-128"/>
                <a:ea typeface="Meiryo UI" panose="020B0604030504040204" pitchFamily="50" charset="-128"/>
              </a:rPr>
              <a:t>令和</a:t>
            </a:r>
            <a:r>
              <a:rPr lang="en-US" altLang="ja-JP" sz="1800" b="0" dirty="0">
                <a:latin typeface="Meiryo UI" panose="020B0604030504040204" pitchFamily="50" charset="-128"/>
                <a:ea typeface="Meiryo UI" panose="020B0604030504040204" pitchFamily="50" charset="-128"/>
              </a:rPr>
              <a:t>6</a:t>
            </a:r>
            <a:r>
              <a:rPr lang="ja-JP" altLang="en-US" sz="1800" b="0" dirty="0">
                <a:latin typeface="Meiryo UI" panose="020B0604030504040204" pitchFamily="50" charset="-128"/>
                <a:ea typeface="Meiryo UI" panose="020B0604030504040204" pitchFamily="50" charset="-128"/>
              </a:rPr>
              <a:t>年度の官民連携基礎調査における民間事業者へのヒアリングでは、次の理由から「公共下水道と農業集落排水施設を分けて実施」する意見があがっている。</a:t>
            </a:r>
          </a:p>
          <a:p>
            <a:pPr algn="just" defTabSz="633039" eaLnBrk="0" hangingPunct="0">
              <a:spcAft>
                <a:spcPts val="600"/>
              </a:spcAft>
              <a:defRPr/>
            </a:pPr>
            <a:r>
              <a:rPr lang="ja-JP" altLang="en-US" sz="1800" b="0" dirty="0">
                <a:latin typeface="Meiryo UI" panose="020B0604030504040204" pitchFamily="50" charset="-128"/>
                <a:ea typeface="Meiryo UI" panose="020B0604030504040204" pitchFamily="50" charset="-128"/>
              </a:rPr>
              <a:t>・現状、公共下水道と農業集落排水の維持管理に係る包括的民間委託は、異なる事業者が受託しており、統一性が懸念されるため。</a:t>
            </a:r>
          </a:p>
          <a:p>
            <a:pPr algn="just" defTabSz="633039" eaLnBrk="0" hangingPunct="0">
              <a:spcAft>
                <a:spcPts val="600"/>
              </a:spcAft>
              <a:defRPr/>
            </a:pPr>
            <a:r>
              <a:rPr lang="ja-JP" altLang="en-US" sz="1800" b="0" dirty="0">
                <a:latin typeface="Meiryo UI" panose="020B0604030504040204" pitchFamily="50" charset="-128"/>
                <a:ea typeface="Meiryo UI" panose="020B0604030504040204" pitchFamily="50" charset="-128"/>
              </a:rPr>
              <a:t>・公共下水道と農業集落排水の施設を同一の技術者が受け持つ場合、災害発生時に人手を割けないことが懸念されるため。</a:t>
            </a:r>
          </a:p>
          <a:p>
            <a:pPr algn="just" defTabSz="633039" eaLnBrk="0" hangingPunct="0">
              <a:spcAft>
                <a:spcPts val="600"/>
              </a:spcAft>
              <a:defRPr/>
            </a:pP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ja-JP" altLang="en-US" sz="1800" b="0" dirty="0">
                <a:latin typeface="Meiryo UI" panose="020B0604030504040204" pitchFamily="50" charset="-128"/>
                <a:ea typeface="Meiryo UI" panose="020B0604030504040204" pitchFamily="50" charset="-128"/>
              </a:rPr>
              <a:t>→</a:t>
            </a:r>
            <a:r>
              <a:rPr lang="ja-JP" altLang="en-US" sz="1800" dirty="0">
                <a:solidFill>
                  <a:srgbClr val="C00000"/>
                </a:solidFill>
                <a:latin typeface="Meiryo UI" panose="020B0604030504040204" pitchFamily="50" charset="-128"/>
                <a:ea typeface="Meiryo UI" panose="020B0604030504040204" pitchFamily="50" charset="-128"/>
              </a:rPr>
              <a:t>公共下水道施設（公共</a:t>
            </a:r>
            <a:r>
              <a:rPr lang="en-US" altLang="ja-JP" sz="1800" dirty="0">
                <a:solidFill>
                  <a:srgbClr val="C00000"/>
                </a:solidFill>
                <a:latin typeface="Meiryo UI" panose="020B0604030504040204" pitchFamily="50" charset="-128"/>
                <a:ea typeface="Meiryo UI" panose="020B0604030504040204" pitchFamily="50" charset="-128"/>
              </a:rPr>
              <a:t>+</a:t>
            </a:r>
            <a:r>
              <a:rPr lang="ja-JP" altLang="en-US" sz="1800" dirty="0">
                <a:solidFill>
                  <a:srgbClr val="C00000"/>
                </a:solidFill>
                <a:latin typeface="Meiryo UI" panose="020B0604030504040204" pitchFamily="50" charset="-128"/>
                <a:ea typeface="Meiryo UI" panose="020B0604030504040204" pitchFamily="50" charset="-128"/>
              </a:rPr>
              <a:t>特環）を事業範囲</a:t>
            </a:r>
            <a:r>
              <a:rPr lang="ja-JP" altLang="en-US" sz="1800" b="0" dirty="0">
                <a:latin typeface="Meiryo UI" panose="020B0604030504040204" pitchFamily="50" charset="-128"/>
                <a:ea typeface="Meiryo UI" panose="020B0604030504040204" pitchFamily="50" charset="-128"/>
              </a:rPr>
              <a:t>と考えています。</a:t>
            </a:r>
            <a:endParaRPr lang="en-US" altLang="ja-JP" sz="18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2587213"/>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319BF-7AE6-A992-2472-E0BB5925E6D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C7D6916-95B1-6418-1132-5CB7F88676A4}"/>
              </a:ext>
            </a:extLst>
          </p:cNvPr>
          <p:cNvSpPr>
            <a:spLocks noGrp="1"/>
          </p:cNvSpPr>
          <p:nvPr>
            <p:ph type="sldNum" sz="quarter" idx="12"/>
          </p:nvPr>
        </p:nvSpPr>
        <p:spPr/>
        <p:txBody>
          <a:bodyPr/>
          <a:lstStyle/>
          <a:p>
            <a:pPr>
              <a:defRPr/>
            </a:pPr>
            <a:fld id="{8F99E85F-FDFE-490C-9A09-EA5AF74A918C}" type="slidenum">
              <a:rPr lang="ja-JP" altLang="en-US" smtClean="0"/>
              <a:pPr>
                <a:defRPr/>
              </a:pPr>
              <a:t>16</a:t>
            </a:fld>
            <a:endParaRPr lang="ja-JP" altLang="en-US"/>
          </a:p>
        </p:txBody>
      </p:sp>
      <p:sp>
        <p:nvSpPr>
          <p:cNvPr id="5" name="タイトル 1">
            <a:extLst>
              <a:ext uri="{FF2B5EF4-FFF2-40B4-BE49-F238E27FC236}">
                <a16:creationId xmlns:a16="http://schemas.microsoft.com/office/drawing/2014/main" id="{9EBCCF21-91A0-A329-65A1-A583E02012DF}"/>
              </a:ext>
            </a:extLst>
          </p:cNvPr>
          <p:cNvSpPr txBox="1">
            <a:spLocks/>
          </p:cNvSpPr>
          <p:nvPr/>
        </p:nvSpPr>
        <p:spPr>
          <a:xfrm>
            <a:off x="-1" y="58204"/>
            <a:ext cx="8892481" cy="68103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4</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b="1"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ウォーター</a:t>
            </a:r>
            <a:r>
              <a:rPr lang="en-US" altLang="ja-JP" sz="3400" dirty="0">
                <a:solidFill>
                  <a:prstClr val="white"/>
                </a:solidFill>
                <a:latin typeface="Meiryo UI" panose="020B0604030504040204" pitchFamily="50" charset="-128"/>
                <a:ea typeface="Meiryo UI" panose="020B0604030504040204" pitchFamily="50" charset="-128"/>
              </a:rPr>
              <a:t>PPP</a:t>
            </a:r>
            <a:r>
              <a:rPr lang="ja-JP" altLang="en-US" sz="3400" dirty="0">
                <a:solidFill>
                  <a:prstClr val="white"/>
                </a:solidFill>
                <a:latin typeface="Meiryo UI" panose="020B0604030504040204" pitchFamily="50" charset="-128"/>
                <a:ea typeface="Meiryo UI" panose="020B0604030504040204" pitchFamily="50" charset="-128"/>
              </a:rPr>
              <a:t>の事業範囲（案）</a:t>
            </a:r>
            <a:endParaRPr lang="ja-JP" altLang="en-US" sz="2500" b="1" dirty="0"/>
          </a:p>
        </p:txBody>
      </p:sp>
      <p:sp>
        <p:nvSpPr>
          <p:cNvPr id="3" name="テキスト ボックス 2">
            <a:extLst>
              <a:ext uri="{FF2B5EF4-FFF2-40B4-BE49-F238E27FC236}">
                <a16:creationId xmlns:a16="http://schemas.microsoft.com/office/drawing/2014/main" id="{792FEFDA-34C4-9972-B0F4-06FE95D77615}"/>
              </a:ext>
            </a:extLst>
          </p:cNvPr>
          <p:cNvSpPr txBox="1"/>
          <p:nvPr/>
        </p:nvSpPr>
        <p:spPr>
          <a:xfrm>
            <a:off x="179513" y="739241"/>
            <a:ext cx="8712968" cy="4585871"/>
          </a:xfrm>
          <a:prstGeom prst="rect">
            <a:avLst/>
          </a:prstGeom>
          <a:noFill/>
          <a:ln w="12700">
            <a:solidFill>
              <a:schemeClr val="tx1"/>
            </a:solidFill>
          </a:ln>
        </p:spPr>
        <p:txBody>
          <a:bodyPr wrap="square">
            <a:spAutoFit/>
          </a:bodyPr>
          <a:lstStyle/>
          <a:p>
            <a:pPr algn="just" defTabSz="633039">
              <a:spcAft>
                <a:spcPts val="600"/>
              </a:spcAft>
              <a:defRPr/>
            </a:pPr>
            <a:r>
              <a:rPr lang="ja-JP" altLang="en-US" sz="1800" b="0" dirty="0">
                <a:latin typeface="Meiryo UI" panose="020B0604030504040204" pitchFamily="50" charset="-128"/>
                <a:ea typeface="Meiryo UI" panose="020B0604030504040204" pitchFamily="50" charset="-128"/>
              </a:rPr>
              <a:t>＜ケース</a:t>
            </a:r>
            <a:r>
              <a:rPr lang="en-US" altLang="ja-JP" sz="1800" b="0" dirty="0">
                <a:latin typeface="Meiryo UI" panose="020B0604030504040204" pitchFamily="50" charset="-128"/>
                <a:ea typeface="Meiryo UI" panose="020B0604030504040204" pitchFamily="50" charset="-128"/>
              </a:rPr>
              <a:t>1</a:t>
            </a:r>
            <a:r>
              <a:rPr lang="ja-JP" altLang="en-US" sz="1800" b="0" dirty="0">
                <a:latin typeface="Meiryo UI" panose="020B0604030504040204" pitchFamily="50" charset="-128"/>
                <a:ea typeface="Meiryo UI" panose="020B0604030504040204" pitchFamily="50" charset="-128"/>
              </a:rPr>
              <a:t>＞全施設（管路・ポンプ場・マンホールポンプ・排水ゲート）の改築設計・改築工事を含む「更新実施型」</a:t>
            </a:r>
            <a:endParaRPr lang="en-US" altLang="ja-JP" sz="18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endParaRPr lang="en-US" altLang="ja-JP" sz="1800" b="0" dirty="0">
              <a:latin typeface="Meiryo UI" panose="020B0604030504040204" pitchFamily="50" charset="-128"/>
              <a:ea typeface="Meiryo UI" panose="020B0604030504040204" pitchFamily="50" charset="-128"/>
            </a:endParaRPr>
          </a:p>
          <a:p>
            <a:pPr algn="just" defTabSz="633039">
              <a:spcAft>
                <a:spcPts val="600"/>
              </a:spcAft>
              <a:defRPr/>
            </a:pPr>
            <a:r>
              <a:rPr lang="ja-JP" altLang="en-US" sz="1800" b="0" dirty="0">
                <a:latin typeface="Meiryo UI" panose="020B0604030504040204" pitchFamily="50" charset="-128"/>
                <a:ea typeface="Meiryo UI" panose="020B0604030504040204" pitchFamily="50" charset="-128"/>
              </a:rPr>
              <a:t>＜ケース</a:t>
            </a:r>
            <a:r>
              <a:rPr lang="en-US" altLang="ja-JP" sz="1800" b="0" dirty="0">
                <a:latin typeface="Meiryo UI" panose="020B0604030504040204" pitchFamily="50" charset="-128"/>
                <a:ea typeface="Meiryo UI" panose="020B0604030504040204" pitchFamily="50" charset="-128"/>
              </a:rPr>
              <a:t>2</a:t>
            </a:r>
            <a:r>
              <a:rPr lang="ja-JP" altLang="en-US" sz="1800" b="0" dirty="0">
                <a:latin typeface="Meiryo UI" panose="020B0604030504040204" pitchFamily="50" charset="-128"/>
                <a:ea typeface="Meiryo UI" panose="020B0604030504040204" pitchFamily="50" charset="-128"/>
              </a:rPr>
              <a:t>＞管路施設（マンホールポンプを含まない）の改築設計・改築工事を含む「更新実施型」</a:t>
            </a:r>
            <a:endParaRPr lang="en-US" altLang="ja-JP" sz="18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endParaRPr lang="en-US" altLang="ja-JP" sz="1800" b="0" dirty="0">
              <a:latin typeface="Meiryo UI" panose="020B0604030504040204" pitchFamily="50" charset="-128"/>
              <a:ea typeface="Meiryo UI" panose="020B0604030504040204" pitchFamily="50" charset="-128"/>
            </a:endParaRPr>
          </a:p>
          <a:p>
            <a:pPr algn="just" defTabSz="633039">
              <a:spcAft>
                <a:spcPts val="600"/>
              </a:spcAft>
              <a:defRPr/>
            </a:pPr>
            <a:r>
              <a:rPr lang="ja-JP" altLang="en-US" sz="1800" dirty="0">
                <a:solidFill>
                  <a:srgbClr val="C00000"/>
                </a:solidFill>
                <a:latin typeface="Meiryo UI" panose="020B0604030504040204" pitchFamily="50" charset="-128"/>
                <a:ea typeface="Meiryo UI" panose="020B0604030504040204" pitchFamily="50" charset="-128"/>
              </a:rPr>
              <a:t>＜ケース</a:t>
            </a:r>
            <a:r>
              <a:rPr lang="en-US" altLang="ja-JP" sz="1800" dirty="0">
                <a:solidFill>
                  <a:srgbClr val="C00000"/>
                </a:solidFill>
                <a:latin typeface="Meiryo UI" panose="020B0604030504040204" pitchFamily="50" charset="-128"/>
                <a:ea typeface="Meiryo UI" panose="020B0604030504040204" pitchFamily="50" charset="-128"/>
              </a:rPr>
              <a:t>3</a:t>
            </a:r>
            <a:r>
              <a:rPr lang="ja-JP" altLang="en-US" sz="1800" dirty="0">
                <a:solidFill>
                  <a:srgbClr val="C00000"/>
                </a:solidFill>
                <a:latin typeface="Meiryo UI" panose="020B0604030504040204" pitchFamily="50" charset="-128"/>
                <a:ea typeface="Meiryo UI" panose="020B0604030504040204" pitchFamily="50" charset="-128"/>
              </a:rPr>
              <a:t>＞全施設（管路・ポンプ場・マンホールポンプ・排水ゲート）の維持管理業務を対象とした「更新支援型」</a:t>
            </a:r>
            <a:endParaRPr lang="en-US" altLang="ja-JP" sz="18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endParaRPr lang="en-US" altLang="ja-JP" sz="1800" b="0" dirty="0">
              <a:latin typeface="Meiryo UI" panose="020B0604030504040204" pitchFamily="50" charset="-128"/>
              <a:ea typeface="Meiryo UI" panose="020B0604030504040204" pitchFamily="50" charset="-128"/>
            </a:endParaRPr>
          </a:p>
          <a:p>
            <a:pPr algn="just" defTabSz="633039">
              <a:spcAft>
                <a:spcPts val="600"/>
              </a:spcAft>
              <a:defRPr/>
            </a:pPr>
            <a:r>
              <a:rPr lang="ja-JP" altLang="en-US" sz="1800" dirty="0">
                <a:solidFill>
                  <a:srgbClr val="C00000"/>
                </a:solidFill>
                <a:latin typeface="Meiryo UI" panose="020B0604030504040204" pitchFamily="50" charset="-128"/>
                <a:ea typeface="Meiryo UI" panose="020B0604030504040204" pitchFamily="50" charset="-128"/>
              </a:rPr>
              <a:t>＜ケース</a:t>
            </a:r>
            <a:r>
              <a:rPr lang="en-US" altLang="ja-JP" sz="1800" dirty="0">
                <a:solidFill>
                  <a:srgbClr val="C00000"/>
                </a:solidFill>
                <a:latin typeface="Meiryo UI" panose="020B0604030504040204" pitchFamily="50" charset="-128"/>
                <a:ea typeface="Meiryo UI" panose="020B0604030504040204" pitchFamily="50" charset="-128"/>
              </a:rPr>
              <a:t>4</a:t>
            </a:r>
            <a:r>
              <a:rPr lang="ja-JP" altLang="en-US" sz="1800" dirty="0">
                <a:solidFill>
                  <a:srgbClr val="C00000"/>
                </a:solidFill>
                <a:latin typeface="Meiryo UI" panose="020B0604030504040204" pitchFamily="50" charset="-128"/>
                <a:ea typeface="Meiryo UI" panose="020B0604030504040204" pitchFamily="50" charset="-128"/>
              </a:rPr>
              <a:t>＞管路施設（マンホールポンプを含まない）の維持管理業務を対象とした「更新支援型」</a:t>
            </a:r>
            <a:endParaRPr lang="en-US" altLang="ja-JP" sz="1800" dirty="0">
              <a:solidFill>
                <a:srgbClr val="C00000"/>
              </a:solidFill>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endParaRPr lang="en-US" altLang="ja-JP" sz="18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マンホールポンプは、管路ではなくポンプ場に含めて機械・電気設備を一体で管理する方針とします。</a:t>
            </a:r>
            <a:endParaRPr lang="en-US" altLang="ja-JP" sz="18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56490147"/>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22034-C665-3520-9B69-F78575BEED2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0B983F0-9DAB-583C-AB03-B189081BAEBF}"/>
              </a:ext>
            </a:extLst>
          </p:cNvPr>
          <p:cNvSpPr>
            <a:spLocks noGrp="1"/>
          </p:cNvSpPr>
          <p:nvPr>
            <p:ph type="sldNum" sz="quarter" idx="12"/>
          </p:nvPr>
        </p:nvSpPr>
        <p:spPr/>
        <p:txBody>
          <a:bodyPr/>
          <a:lstStyle/>
          <a:p>
            <a:pPr>
              <a:defRPr/>
            </a:pPr>
            <a:fld id="{8F99E85F-FDFE-490C-9A09-EA5AF74A918C}" type="slidenum">
              <a:rPr lang="ja-JP" altLang="en-US" smtClean="0"/>
              <a:pPr>
                <a:defRPr/>
              </a:pPr>
              <a:t>17</a:t>
            </a:fld>
            <a:endParaRPr lang="ja-JP" altLang="en-US"/>
          </a:p>
        </p:txBody>
      </p:sp>
      <p:sp>
        <p:nvSpPr>
          <p:cNvPr id="5" name="タイトル 1">
            <a:extLst>
              <a:ext uri="{FF2B5EF4-FFF2-40B4-BE49-F238E27FC236}">
                <a16:creationId xmlns:a16="http://schemas.microsoft.com/office/drawing/2014/main" id="{20BC8F6A-D5E7-B7A1-CA29-1E9F5A48E4CA}"/>
              </a:ext>
            </a:extLst>
          </p:cNvPr>
          <p:cNvSpPr txBox="1">
            <a:spLocks/>
          </p:cNvSpPr>
          <p:nvPr/>
        </p:nvSpPr>
        <p:spPr>
          <a:xfrm>
            <a:off x="-1" y="58204"/>
            <a:ext cx="8892481" cy="68103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4</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b="1"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ウォーター</a:t>
            </a:r>
            <a:r>
              <a:rPr lang="en-US" altLang="ja-JP" sz="3400" dirty="0">
                <a:solidFill>
                  <a:prstClr val="white"/>
                </a:solidFill>
                <a:latin typeface="Meiryo UI" panose="020B0604030504040204" pitchFamily="50" charset="-128"/>
                <a:ea typeface="Meiryo UI" panose="020B0604030504040204" pitchFamily="50" charset="-128"/>
              </a:rPr>
              <a:t>PPP</a:t>
            </a:r>
            <a:r>
              <a:rPr lang="ja-JP" altLang="en-US" sz="3400" dirty="0">
                <a:solidFill>
                  <a:prstClr val="white"/>
                </a:solidFill>
                <a:latin typeface="Meiryo UI" panose="020B0604030504040204" pitchFamily="50" charset="-128"/>
                <a:ea typeface="Meiryo UI" panose="020B0604030504040204" pitchFamily="50" charset="-128"/>
              </a:rPr>
              <a:t>の事業範囲（案）</a:t>
            </a:r>
            <a:endParaRPr lang="ja-JP" altLang="en-US" sz="2500" b="1" dirty="0"/>
          </a:p>
        </p:txBody>
      </p:sp>
      <p:pic>
        <p:nvPicPr>
          <p:cNvPr id="2" name="図 1">
            <a:extLst>
              <a:ext uri="{FF2B5EF4-FFF2-40B4-BE49-F238E27FC236}">
                <a16:creationId xmlns:a16="http://schemas.microsoft.com/office/drawing/2014/main" id="{0D45A14F-189F-87BB-AC44-340DB522A3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3" y="1196752"/>
            <a:ext cx="4350813" cy="5259531"/>
          </a:xfrm>
          <a:prstGeom prst="rect">
            <a:avLst/>
          </a:prstGeom>
          <a:solidFill>
            <a:schemeClr val="bg1"/>
          </a:solidFill>
          <a:ln>
            <a:noFill/>
          </a:ln>
        </p:spPr>
      </p:pic>
      <p:pic>
        <p:nvPicPr>
          <p:cNvPr id="6" name="図 5">
            <a:extLst>
              <a:ext uri="{FF2B5EF4-FFF2-40B4-BE49-F238E27FC236}">
                <a16:creationId xmlns:a16="http://schemas.microsoft.com/office/drawing/2014/main" id="{AA6B624B-7C67-54F9-FC11-629ACF2506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96752"/>
            <a:ext cx="4489067" cy="5134958"/>
          </a:xfrm>
          <a:prstGeom prst="rect">
            <a:avLst/>
          </a:prstGeom>
          <a:solidFill>
            <a:schemeClr val="bg1"/>
          </a:solidFill>
          <a:ln>
            <a:noFill/>
          </a:ln>
        </p:spPr>
      </p:pic>
      <p:sp>
        <p:nvSpPr>
          <p:cNvPr id="7" name="テキスト ボックス 6">
            <a:extLst>
              <a:ext uri="{FF2B5EF4-FFF2-40B4-BE49-F238E27FC236}">
                <a16:creationId xmlns:a16="http://schemas.microsoft.com/office/drawing/2014/main" id="{AA134357-22B6-7A48-4A73-1AC43F27976D}"/>
              </a:ext>
            </a:extLst>
          </p:cNvPr>
          <p:cNvSpPr txBox="1"/>
          <p:nvPr/>
        </p:nvSpPr>
        <p:spPr>
          <a:xfrm>
            <a:off x="395536" y="838342"/>
            <a:ext cx="3600401" cy="307777"/>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400" b="0" dirty="0">
                <a:latin typeface="Meiryo UI" panose="020B0604030504040204" pitchFamily="50" charset="-128"/>
                <a:ea typeface="Meiryo UI" panose="020B0604030504040204" pitchFamily="50" charset="-128"/>
              </a:rPr>
              <a:t>官民連携事業の対象とする施設・業務内容</a:t>
            </a:r>
          </a:p>
        </p:txBody>
      </p:sp>
      <p:sp>
        <p:nvSpPr>
          <p:cNvPr id="8" name="テキスト ボックス 7">
            <a:extLst>
              <a:ext uri="{FF2B5EF4-FFF2-40B4-BE49-F238E27FC236}">
                <a16:creationId xmlns:a16="http://schemas.microsoft.com/office/drawing/2014/main" id="{08675E35-9C5A-D390-28D1-7C140817D6DF}"/>
              </a:ext>
            </a:extLst>
          </p:cNvPr>
          <p:cNvSpPr txBox="1"/>
          <p:nvPr/>
        </p:nvSpPr>
        <p:spPr>
          <a:xfrm>
            <a:off x="5999629" y="838341"/>
            <a:ext cx="1633807" cy="307777"/>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zh-TW" altLang="en-US" sz="1400" b="0" dirty="0">
                <a:latin typeface="Meiryo UI" panose="020B0604030504040204" pitchFamily="50" charset="-128"/>
                <a:ea typeface="Meiryo UI" panose="020B0604030504040204" pitchFamily="50" charset="-128"/>
              </a:rPr>
              <a:t>事業範囲（案）</a:t>
            </a:r>
            <a:endParaRPr lang="ja-JP" altLang="en-US" sz="14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4810769"/>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DD5FB56-D5A8-FC3A-6BDE-8E9060E2F516}"/>
              </a:ext>
            </a:extLst>
          </p:cNvPr>
          <p:cNvSpPr>
            <a:spLocks noGrp="1"/>
          </p:cNvSpPr>
          <p:nvPr>
            <p:ph type="sldNum" sz="quarter" idx="12"/>
          </p:nvPr>
        </p:nvSpPr>
        <p:spPr/>
        <p:txBody>
          <a:bodyPr/>
          <a:lstStyle/>
          <a:p>
            <a:pPr>
              <a:defRPr/>
            </a:pPr>
            <a:fld id="{8F99E85F-FDFE-490C-9A09-EA5AF74A918C}" type="slidenum">
              <a:rPr lang="ja-JP" altLang="en-US" smtClean="0"/>
              <a:pPr>
                <a:defRPr/>
              </a:pPr>
              <a:t>18</a:t>
            </a:fld>
            <a:endParaRPr lang="ja-JP" altLang="en-US"/>
          </a:p>
        </p:txBody>
      </p:sp>
      <p:sp>
        <p:nvSpPr>
          <p:cNvPr id="5" name="タイトル 1">
            <a:extLst>
              <a:ext uri="{FF2B5EF4-FFF2-40B4-BE49-F238E27FC236}">
                <a16:creationId xmlns:a16="http://schemas.microsoft.com/office/drawing/2014/main" id="{23A83ECA-EF78-B267-9D21-3EFD19C9BFDA}"/>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a:solidFill>
                  <a:prstClr val="white"/>
                </a:solidFill>
                <a:latin typeface="Meiryo UI" panose="020B0604030504040204" pitchFamily="50" charset="-128"/>
                <a:ea typeface="Meiryo UI" panose="020B0604030504040204" pitchFamily="50" charset="-128"/>
              </a:rPr>
              <a:t>5</a:t>
            </a:r>
            <a:r>
              <a:rPr lang="ja-JP" altLang="en-US" sz="2800" b="1" dirty="0" err="1">
                <a:solidFill>
                  <a:prstClr val="white"/>
                </a:solidFill>
                <a:latin typeface="Meiryo UI" panose="020B0604030504040204" pitchFamily="50" charset="-128"/>
                <a:ea typeface="Meiryo UI" panose="020B0604030504040204" pitchFamily="50" charset="-128"/>
              </a:rPr>
              <a:t>．</a:t>
            </a:r>
            <a:r>
              <a:rPr lang="ja-JP" altLang="en-US" sz="2800" dirty="0">
                <a:solidFill>
                  <a:prstClr val="white"/>
                </a:solidFill>
                <a:latin typeface="Meiryo UI" panose="020B0604030504040204" pitchFamily="50" charset="-128"/>
                <a:ea typeface="Meiryo UI" panose="020B0604030504040204" pitchFamily="50" charset="-128"/>
              </a:rPr>
              <a:t>事業</a:t>
            </a:r>
            <a:r>
              <a:rPr lang="ja-JP" altLang="en-US" sz="2800" b="1" dirty="0">
                <a:solidFill>
                  <a:prstClr val="white"/>
                </a:solidFill>
                <a:latin typeface="Meiryo UI" panose="020B0604030504040204" pitchFamily="50" charset="-128"/>
                <a:ea typeface="Meiryo UI" panose="020B0604030504040204" pitchFamily="50" charset="-128"/>
              </a:rPr>
              <a:t>スケジュール（案）</a:t>
            </a:r>
            <a:r>
              <a:rPr lang="ja-JP" altLang="en-US" sz="2500" dirty="0">
                <a:solidFill>
                  <a:prstClr val="white"/>
                </a:solidFill>
                <a:latin typeface="+mn-ea"/>
              </a:rPr>
              <a:t>～官民連携</a:t>
            </a:r>
            <a:r>
              <a:rPr lang="ja-JP" altLang="en-US" sz="2500" dirty="0">
                <a:solidFill>
                  <a:schemeClr val="bg1"/>
                </a:solidFill>
                <a:latin typeface="+mn-ea"/>
              </a:rPr>
              <a:t>導入検討</a:t>
            </a:r>
            <a:r>
              <a:rPr lang="ja-JP" altLang="en-US" sz="2500" dirty="0">
                <a:solidFill>
                  <a:schemeClr val="bg1"/>
                </a:solidFill>
                <a:latin typeface="+mn-ea"/>
                <a:cs typeface="メイリオ" panose="020B0604030504040204" pitchFamily="50" charset="-128"/>
              </a:rPr>
              <a:t>の流れ</a:t>
            </a:r>
            <a:r>
              <a:rPr lang="ja-JP" altLang="en-US" sz="2500" dirty="0">
                <a:solidFill>
                  <a:prstClr val="white"/>
                </a:solidFill>
                <a:latin typeface="+mn-ea"/>
              </a:rPr>
              <a:t>～</a:t>
            </a:r>
            <a:endParaRPr lang="ja-JP" altLang="en-US" sz="2500" b="1" dirty="0"/>
          </a:p>
        </p:txBody>
      </p:sp>
      <p:graphicFrame>
        <p:nvGraphicFramePr>
          <p:cNvPr id="2" name="表 1">
            <a:extLst>
              <a:ext uri="{FF2B5EF4-FFF2-40B4-BE49-F238E27FC236}">
                <a16:creationId xmlns:a16="http://schemas.microsoft.com/office/drawing/2014/main" id="{91D21C31-55B5-6E62-9E47-B78C5533A24B}"/>
              </a:ext>
            </a:extLst>
          </p:cNvPr>
          <p:cNvGraphicFramePr>
            <a:graphicFrameLocks noGrp="1"/>
          </p:cNvGraphicFramePr>
          <p:nvPr/>
        </p:nvGraphicFramePr>
        <p:xfrm>
          <a:off x="323528" y="2425687"/>
          <a:ext cx="8379804" cy="3160931"/>
        </p:xfrm>
        <a:graphic>
          <a:graphicData uri="http://schemas.openxmlformats.org/drawingml/2006/table">
            <a:tbl>
              <a:tblPr firstRow="1" bandRow="1">
                <a:tableStyleId>{073A0DAA-6AF3-43AB-8588-CEC1D06C72B9}</a:tableStyleId>
              </a:tblPr>
              <a:tblGrid>
                <a:gridCol w="2094951">
                  <a:extLst>
                    <a:ext uri="{9D8B030D-6E8A-4147-A177-3AD203B41FA5}">
                      <a16:colId xmlns:a16="http://schemas.microsoft.com/office/drawing/2014/main" val="515306448"/>
                    </a:ext>
                  </a:extLst>
                </a:gridCol>
                <a:gridCol w="2094951">
                  <a:extLst>
                    <a:ext uri="{9D8B030D-6E8A-4147-A177-3AD203B41FA5}">
                      <a16:colId xmlns:a16="http://schemas.microsoft.com/office/drawing/2014/main" val="1160929223"/>
                    </a:ext>
                  </a:extLst>
                </a:gridCol>
                <a:gridCol w="2094951">
                  <a:extLst>
                    <a:ext uri="{9D8B030D-6E8A-4147-A177-3AD203B41FA5}">
                      <a16:colId xmlns:a16="http://schemas.microsoft.com/office/drawing/2014/main" val="1300482804"/>
                    </a:ext>
                  </a:extLst>
                </a:gridCol>
                <a:gridCol w="2094951">
                  <a:extLst>
                    <a:ext uri="{9D8B030D-6E8A-4147-A177-3AD203B41FA5}">
                      <a16:colId xmlns:a16="http://schemas.microsoft.com/office/drawing/2014/main" val="1786936646"/>
                    </a:ext>
                  </a:extLst>
                </a:gridCol>
              </a:tblGrid>
              <a:tr h="985225">
                <a:tc>
                  <a:txBody>
                    <a:bodyPr/>
                    <a:lstStyle/>
                    <a:p>
                      <a:pPr algn="ctr"/>
                      <a:r>
                        <a:rPr kumimoji="1" lang="ja-JP" altLang="en-US" dirty="0"/>
                        <a:t>令和</a:t>
                      </a:r>
                      <a:r>
                        <a:rPr kumimoji="1" lang="en-US" altLang="ja-JP" dirty="0"/>
                        <a:t>6</a:t>
                      </a:r>
                      <a:r>
                        <a:rPr kumimoji="1" lang="ja-JP" altLang="en-US" dirty="0"/>
                        <a:t>年度</a:t>
                      </a:r>
                    </a:p>
                  </a:txBody>
                  <a:tcPr anchor="ctr"/>
                </a:tc>
                <a:tc>
                  <a:txBody>
                    <a:bodyPr/>
                    <a:lstStyle/>
                    <a:p>
                      <a:pPr algn="ctr"/>
                      <a:r>
                        <a:rPr kumimoji="1" lang="ja-JP" altLang="en-US" dirty="0"/>
                        <a:t>令和</a:t>
                      </a:r>
                      <a:r>
                        <a:rPr kumimoji="1" lang="en-US" altLang="ja-JP" dirty="0"/>
                        <a:t>7</a:t>
                      </a:r>
                      <a:r>
                        <a:rPr kumimoji="1" lang="ja-JP" altLang="en-US" dirty="0"/>
                        <a:t>年度</a:t>
                      </a:r>
                    </a:p>
                  </a:txBody>
                  <a:tcPr anchor="ctr"/>
                </a:tc>
                <a:tc>
                  <a:txBody>
                    <a:bodyPr/>
                    <a:lstStyle/>
                    <a:p>
                      <a:pPr algn="ctr"/>
                      <a:r>
                        <a:rPr kumimoji="1" lang="ja-JP" altLang="en-US" dirty="0"/>
                        <a:t>令和</a:t>
                      </a:r>
                      <a:r>
                        <a:rPr kumimoji="1" lang="en-US" altLang="ja-JP" dirty="0"/>
                        <a:t>8</a:t>
                      </a:r>
                      <a:r>
                        <a:rPr kumimoji="1" lang="ja-JP" altLang="en-US" dirty="0"/>
                        <a:t>年度</a:t>
                      </a:r>
                    </a:p>
                  </a:txBody>
                  <a:tcPr anchor="ctr"/>
                </a:tc>
                <a:tc>
                  <a:txBody>
                    <a:bodyPr/>
                    <a:lstStyle/>
                    <a:p>
                      <a:pPr algn="ctr"/>
                      <a:r>
                        <a:rPr kumimoji="1" lang="ja-JP" altLang="en-US" dirty="0"/>
                        <a:t>令和</a:t>
                      </a:r>
                      <a:r>
                        <a:rPr kumimoji="1" lang="en-US" altLang="ja-JP" dirty="0"/>
                        <a:t>9</a:t>
                      </a:r>
                      <a:r>
                        <a:rPr kumimoji="1" lang="ja-JP" altLang="en-US" dirty="0"/>
                        <a:t>年度</a:t>
                      </a:r>
                    </a:p>
                  </a:txBody>
                  <a:tcPr anchor="ctr"/>
                </a:tc>
                <a:extLst>
                  <a:ext uri="{0D108BD9-81ED-4DB2-BD59-A6C34878D82A}">
                    <a16:rowId xmlns:a16="http://schemas.microsoft.com/office/drawing/2014/main" val="1484413060"/>
                  </a:ext>
                </a:extLst>
              </a:tr>
              <a:tr h="2175706">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extLst>
                  <a:ext uri="{0D108BD9-81ED-4DB2-BD59-A6C34878D82A}">
                    <a16:rowId xmlns:a16="http://schemas.microsoft.com/office/drawing/2014/main" val="903842575"/>
                  </a:ext>
                </a:extLst>
              </a:tr>
            </a:tbl>
          </a:graphicData>
        </a:graphic>
      </p:graphicFrame>
      <p:sp>
        <p:nvSpPr>
          <p:cNvPr id="3" name="矢印: 五方向 2">
            <a:extLst>
              <a:ext uri="{FF2B5EF4-FFF2-40B4-BE49-F238E27FC236}">
                <a16:creationId xmlns:a16="http://schemas.microsoft.com/office/drawing/2014/main" id="{642D4A9C-04E8-B34E-9AF4-85F2F34FE199}"/>
              </a:ext>
            </a:extLst>
          </p:cNvPr>
          <p:cNvSpPr/>
          <p:nvPr/>
        </p:nvSpPr>
        <p:spPr>
          <a:xfrm>
            <a:off x="339371" y="4043399"/>
            <a:ext cx="2070238" cy="941040"/>
          </a:xfrm>
          <a:prstGeom prst="homePlate">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2000" dirty="0"/>
              <a:t>基礎調査</a:t>
            </a:r>
            <a:endParaRPr kumimoji="1" lang="en-US" altLang="ja-JP" sz="2000" dirty="0"/>
          </a:p>
          <a:p>
            <a:pPr algn="ctr"/>
            <a:r>
              <a:rPr lang="ja-JP" altLang="en-US" sz="2000" dirty="0"/>
              <a:t>（実施済）</a:t>
            </a:r>
            <a:endParaRPr kumimoji="1" lang="ja-JP" altLang="en-US" sz="2000" dirty="0"/>
          </a:p>
        </p:txBody>
      </p:sp>
      <p:sp>
        <p:nvSpPr>
          <p:cNvPr id="6" name="矢印: 五方向 5">
            <a:extLst>
              <a:ext uri="{FF2B5EF4-FFF2-40B4-BE49-F238E27FC236}">
                <a16:creationId xmlns:a16="http://schemas.microsoft.com/office/drawing/2014/main" id="{D702AFFE-AB31-C372-9858-196D636BE803}"/>
              </a:ext>
            </a:extLst>
          </p:cNvPr>
          <p:cNvSpPr/>
          <p:nvPr/>
        </p:nvSpPr>
        <p:spPr>
          <a:xfrm>
            <a:off x="2425452" y="4043399"/>
            <a:ext cx="2070237" cy="941040"/>
          </a:xfrm>
          <a:prstGeom prst="homePlate">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2000" dirty="0">
                <a:solidFill>
                  <a:srgbClr val="C00000"/>
                </a:solidFill>
              </a:rPr>
              <a:t>導入可能性</a:t>
            </a:r>
            <a:endParaRPr kumimoji="1" lang="en-US" altLang="ja-JP" sz="2000" dirty="0">
              <a:solidFill>
                <a:srgbClr val="C00000"/>
              </a:solidFill>
            </a:endParaRPr>
          </a:p>
          <a:p>
            <a:pPr algn="ctr"/>
            <a:r>
              <a:rPr kumimoji="1" lang="ja-JP" altLang="en-US" sz="2000" dirty="0">
                <a:solidFill>
                  <a:srgbClr val="C00000"/>
                </a:solidFill>
              </a:rPr>
              <a:t>調査</a:t>
            </a:r>
          </a:p>
        </p:txBody>
      </p:sp>
      <p:sp>
        <p:nvSpPr>
          <p:cNvPr id="7" name="矢印: 五方向 6">
            <a:extLst>
              <a:ext uri="{FF2B5EF4-FFF2-40B4-BE49-F238E27FC236}">
                <a16:creationId xmlns:a16="http://schemas.microsoft.com/office/drawing/2014/main" id="{7F84C5A3-1681-C84E-DB0D-F39568B7C588}"/>
              </a:ext>
            </a:extLst>
          </p:cNvPr>
          <p:cNvSpPr/>
          <p:nvPr/>
        </p:nvSpPr>
        <p:spPr>
          <a:xfrm>
            <a:off x="4518247" y="4044601"/>
            <a:ext cx="1853953" cy="941040"/>
          </a:xfrm>
          <a:prstGeom prst="homePlate">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dirty="0"/>
              <a:t>公募準備</a:t>
            </a:r>
            <a:endParaRPr kumimoji="1" lang="ja-JP" altLang="en-US" sz="2000" dirty="0"/>
          </a:p>
        </p:txBody>
      </p:sp>
      <p:sp>
        <p:nvSpPr>
          <p:cNvPr id="8" name="矢印: 五方向 7">
            <a:extLst>
              <a:ext uri="{FF2B5EF4-FFF2-40B4-BE49-F238E27FC236}">
                <a16:creationId xmlns:a16="http://schemas.microsoft.com/office/drawing/2014/main" id="{87E01C9D-C07E-EDEE-AFE0-C944D7C55373}"/>
              </a:ext>
            </a:extLst>
          </p:cNvPr>
          <p:cNvSpPr/>
          <p:nvPr/>
        </p:nvSpPr>
        <p:spPr>
          <a:xfrm>
            <a:off x="6372200" y="4043399"/>
            <a:ext cx="2067841" cy="941040"/>
          </a:xfrm>
          <a:prstGeom prst="homePlate">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2000" dirty="0"/>
              <a:t>事業者選定</a:t>
            </a:r>
            <a:endParaRPr kumimoji="1" lang="ja-JP" altLang="en-US" sz="2000" dirty="0"/>
          </a:p>
        </p:txBody>
      </p:sp>
      <p:sp>
        <p:nvSpPr>
          <p:cNvPr id="13" name="テキスト ボックス 12">
            <a:extLst>
              <a:ext uri="{FF2B5EF4-FFF2-40B4-BE49-F238E27FC236}">
                <a16:creationId xmlns:a16="http://schemas.microsoft.com/office/drawing/2014/main" id="{FA377B06-7266-A0EB-F920-7F326B85F355}"/>
              </a:ext>
            </a:extLst>
          </p:cNvPr>
          <p:cNvSpPr txBox="1"/>
          <p:nvPr/>
        </p:nvSpPr>
        <p:spPr>
          <a:xfrm>
            <a:off x="53751" y="836712"/>
            <a:ext cx="9036497" cy="1354217"/>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本市では、以下のスケジュールで官民連携の導入検討を進めております。</a:t>
            </a: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令和</a:t>
            </a:r>
            <a:r>
              <a:rPr lang="en-US" altLang="ja-JP" sz="1800" b="0" dirty="0">
                <a:latin typeface="Meiryo UI" panose="020B0604030504040204" pitchFamily="50" charset="-128"/>
                <a:ea typeface="Meiryo UI" panose="020B0604030504040204" pitchFamily="50" charset="-128"/>
              </a:rPr>
              <a:t>7</a:t>
            </a:r>
            <a:r>
              <a:rPr lang="ja-JP" altLang="en-US" sz="1800" b="0" dirty="0">
                <a:latin typeface="Meiryo UI" panose="020B0604030504040204" pitchFamily="50" charset="-128"/>
                <a:ea typeface="Meiryo UI" panose="020B0604030504040204" pitchFamily="50" charset="-128"/>
              </a:rPr>
              <a:t>年度は、導入可能性調査を実施しております。</a:t>
            </a: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令和</a:t>
            </a:r>
            <a:r>
              <a:rPr lang="en-US" altLang="ja-JP" sz="1800" b="0" dirty="0">
                <a:latin typeface="Meiryo UI" panose="020B0604030504040204" pitchFamily="50" charset="-128"/>
                <a:ea typeface="Meiryo UI" panose="020B0604030504040204" pitchFamily="50" charset="-128"/>
              </a:rPr>
              <a:t>8</a:t>
            </a:r>
            <a:r>
              <a:rPr lang="ja-JP" altLang="en-US" sz="1800" b="0" dirty="0">
                <a:latin typeface="Meiryo UI" panose="020B0604030504040204" pitchFamily="50" charset="-128"/>
                <a:ea typeface="Meiryo UI" panose="020B0604030504040204" pitchFamily="50" charset="-128"/>
              </a:rPr>
              <a:t>年度中に事業者選定に係る公募を開始し、令和</a:t>
            </a:r>
            <a:r>
              <a:rPr lang="en-US" altLang="ja-JP" sz="1800" b="0" dirty="0">
                <a:latin typeface="Meiryo UI" panose="020B0604030504040204" pitchFamily="50" charset="-128"/>
                <a:ea typeface="Meiryo UI" panose="020B0604030504040204" pitchFamily="50" charset="-128"/>
              </a:rPr>
              <a:t>9</a:t>
            </a:r>
            <a:r>
              <a:rPr lang="ja-JP" altLang="en-US" sz="1800" b="0" dirty="0">
                <a:latin typeface="Meiryo UI" panose="020B0604030504040204" pitchFamily="50" charset="-128"/>
                <a:ea typeface="Meiryo UI" panose="020B0604030504040204" pitchFamily="50" charset="-128"/>
              </a:rPr>
              <a:t>年度中に契約が完了し、令和</a:t>
            </a:r>
            <a:r>
              <a:rPr lang="en-US" altLang="ja-JP" sz="1800" b="0" dirty="0">
                <a:latin typeface="Meiryo UI" panose="020B0604030504040204" pitchFamily="50" charset="-128"/>
                <a:ea typeface="Meiryo UI" panose="020B0604030504040204" pitchFamily="50" charset="-128"/>
              </a:rPr>
              <a:t>10</a:t>
            </a:r>
            <a:r>
              <a:rPr lang="ja-JP" altLang="en-US" sz="1800" b="0" dirty="0">
                <a:latin typeface="Meiryo UI" panose="020B0604030504040204" pitchFamily="50" charset="-128"/>
                <a:ea typeface="Meiryo UI" panose="020B0604030504040204" pitchFamily="50" charset="-128"/>
              </a:rPr>
              <a:t>年度から事業実施の予定です。</a:t>
            </a:r>
          </a:p>
        </p:txBody>
      </p:sp>
      <p:sp>
        <p:nvSpPr>
          <p:cNvPr id="9" name="吹き出し: 角を丸めた四角形 8">
            <a:extLst>
              <a:ext uri="{FF2B5EF4-FFF2-40B4-BE49-F238E27FC236}">
                <a16:creationId xmlns:a16="http://schemas.microsoft.com/office/drawing/2014/main" id="{53306A41-238B-D9EF-2431-8EF145CCA9D3}"/>
              </a:ext>
            </a:extLst>
          </p:cNvPr>
          <p:cNvSpPr/>
          <p:nvPr/>
        </p:nvSpPr>
        <p:spPr>
          <a:xfrm>
            <a:off x="6012160" y="5790733"/>
            <a:ext cx="980927" cy="374571"/>
          </a:xfrm>
          <a:prstGeom prst="wedgeRoundRectCallout">
            <a:avLst>
              <a:gd name="adj1" fmla="val -7677"/>
              <a:gd name="adj2" fmla="val -376811"/>
              <a:gd name="adj3" fmla="val 1666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公募</a:t>
            </a:r>
            <a:endParaRPr kumimoji="1" lang="ja-JP" altLang="en-US" sz="1600" b="0" dirty="0">
              <a:solidFill>
                <a:schemeClr val="tx1"/>
              </a:solidFill>
              <a:latin typeface="メイリオ" panose="020B0604030504040204" pitchFamily="50" charset="-128"/>
              <a:ea typeface="メイリオ" panose="020B0604030504040204" pitchFamily="50" charset="-128"/>
            </a:endParaRPr>
          </a:p>
        </p:txBody>
      </p:sp>
      <p:sp>
        <p:nvSpPr>
          <p:cNvPr id="10" name="吹き出し: 角を丸めた四角形 9">
            <a:extLst>
              <a:ext uri="{FF2B5EF4-FFF2-40B4-BE49-F238E27FC236}">
                <a16:creationId xmlns:a16="http://schemas.microsoft.com/office/drawing/2014/main" id="{EE56DADF-8335-B6F4-E3B3-C3C427016A5E}"/>
              </a:ext>
            </a:extLst>
          </p:cNvPr>
          <p:cNvSpPr/>
          <p:nvPr/>
        </p:nvSpPr>
        <p:spPr>
          <a:xfrm>
            <a:off x="7465992" y="5790733"/>
            <a:ext cx="987721" cy="374571"/>
          </a:xfrm>
          <a:prstGeom prst="wedgeRoundRectCallout">
            <a:avLst>
              <a:gd name="adj1" fmla="val 37925"/>
              <a:gd name="adj2" fmla="val -381442"/>
              <a:gd name="adj3" fmla="val 1666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契約</a:t>
            </a:r>
            <a:endParaRPr kumimoji="1" lang="ja-JP" altLang="en-US" sz="1600" b="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7911128"/>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2FD3-0F27-CEA2-5E54-73EB2BF7FBF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317E91C-EC1D-2095-07B4-025BB2537C82}"/>
              </a:ext>
            </a:extLst>
          </p:cNvPr>
          <p:cNvSpPr>
            <a:spLocks noGrp="1"/>
          </p:cNvSpPr>
          <p:nvPr>
            <p:ph type="sldNum" sz="quarter" idx="12"/>
          </p:nvPr>
        </p:nvSpPr>
        <p:spPr/>
        <p:txBody>
          <a:bodyPr/>
          <a:lstStyle/>
          <a:p>
            <a:pPr>
              <a:defRPr/>
            </a:pPr>
            <a:fld id="{8F99E85F-FDFE-490C-9A09-EA5AF74A918C}" type="slidenum">
              <a:rPr lang="ja-JP" altLang="en-US" smtClean="0"/>
              <a:pPr>
                <a:defRPr/>
              </a:pPr>
              <a:t>19</a:t>
            </a:fld>
            <a:endParaRPr lang="ja-JP" altLang="en-US"/>
          </a:p>
        </p:txBody>
      </p:sp>
      <p:sp>
        <p:nvSpPr>
          <p:cNvPr id="5" name="タイトル 1">
            <a:extLst>
              <a:ext uri="{FF2B5EF4-FFF2-40B4-BE49-F238E27FC236}">
                <a16:creationId xmlns:a16="http://schemas.microsoft.com/office/drawing/2014/main" id="{E5EF1E65-65ED-B9A7-C76D-6511D220ACDE}"/>
              </a:ext>
            </a:extLst>
          </p:cNvPr>
          <p:cNvSpPr txBox="1">
            <a:spLocks/>
          </p:cNvSpPr>
          <p:nvPr/>
        </p:nvSpPr>
        <p:spPr>
          <a:xfrm>
            <a:off x="-1" y="58204"/>
            <a:ext cx="8892481" cy="6810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a:solidFill>
                  <a:prstClr val="white"/>
                </a:solidFill>
                <a:latin typeface="Meiryo UI" panose="020B0604030504040204" pitchFamily="50" charset="-128"/>
                <a:ea typeface="Meiryo UI" panose="020B0604030504040204" pitchFamily="50" charset="-128"/>
              </a:rPr>
              <a:t>5</a:t>
            </a:r>
            <a:r>
              <a:rPr lang="ja-JP" altLang="en-US" sz="2800" b="1" dirty="0">
                <a:solidFill>
                  <a:prstClr val="white"/>
                </a:solidFill>
                <a:latin typeface="Meiryo UI" panose="020B0604030504040204" pitchFamily="50" charset="-128"/>
                <a:ea typeface="Meiryo UI" panose="020B0604030504040204" pitchFamily="50" charset="-128"/>
              </a:rPr>
              <a:t>．</a:t>
            </a:r>
            <a:r>
              <a:rPr lang="ja-JP" altLang="en-US" sz="2800" dirty="0">
                <a:solidFill>
                  <a:prstClr val="white"/>
                </a:solidFill>
                <a:latin typeface="Meiryo UI" panose="020B0604030504040204" pitchFamily="50" charset="-128"/>
                <a:ea typeface="Meiryo UI" panose="020B0604030504040204" pitchFamily="50" charset="-128"/>
              </a:rPr>
              <a:t>事業</a:t>
            </a:r>
            <a:r>
              <a:rPr lang="ja-JP" altLang="en-US" sz="2800" b="1" dirty="0">
                <a:solidFill>
                  <a:prstClr val="white"/>
                </a:solidFill>
                <a:latin typeface="Meiryo UI" panose="020B0604030504040204" pitchFamily="50" charset="-128"/>
                <a:ea typeface="Meiryo UI" panose="020B0604030504040204" pitchFamily="50" charset="-128"/>
              </a:rPr>
              <a:t>スケジュール（案）</a:t>
            </a:r>
            <a:r>
              <a:rPr lang="ja-JP" altLang="en-US" sz="2500" dirty="0">
                <a:solidFill>
                  <a:prstClr val="white"/>
                </a:solidFill>
                <a:latin typeface="+mn-ea"/>
              </a:rPr>
              <a:t>～令和</a:t>
            </a:r>
            <a:r>
              <a:rPr lang="en-US" altLang="ja-JP" sz="2500" dirty="0">
                <a:solidFill>
                  <a:prstClr val="white"/>
                </a:solidFill>
                <a:latin typeface="+mn-ea"/>
              </a:rPr>
              <a:t>7</a:t>
            </a:r>
            <a:r>
              <a:rPr lang="ja-JP" altLang="en-US" sz="2500" dirty="0">
                <a:solidFill>
                  <a:prstClr val="white"/>
                </a:solidFill>
                <a:latin typeface="+mn-ea"/>
              </a:rPr>
              <a:t>年度</a:t>
            </a:r>
            <a:r>
              <a:rPr lang="ja-JP" altLang="en-US" sz="2500" dirty="0">
                <a:solidFill>
                  <a:schemeClr val="bg1"/>
                </a:solidFill>
                <a:latin typeface="+mn-ea"/>
              </a:rPr>
              <a:t>導入可能性調査</a:t>
            </a:r>
            <a:r>
              <a:rPr lang="ja-JP" altLang="en-US" sz="2500" dirty="0">
                <a:solidFill>
                  <a:schemeClr val="bg1"/>
                </a:solidFill>
                <a:latin typeface="+mn-ea"/>
                <a:cs typeface="メイリオ" panose="020B0604030504040204" pitchFamily="50" charset="-128"/>
              </a:rPr>
              <a:t>の流れ</a:t>
            </a:r>
            <a:r>
              <a:rPr lang="ja-JP" altLang="en-US" sz="2500" dirty="0">
                <a:solidFill>
                  <a:prstClr val="white"/>
                </a:solidFill>
                <a:latin typeface="+mn-ea"/>
              </a:rPr>
              <a:t>～</a:t>
            </a:r>
            <a:endParaRPr lang="ja-JP" altLang="en-US" sz="2500" b="1" dirty="0"/>
          </a:p>
        </p:txBody>
      </p:sp>
      <p:sp>
        <p:nvSpPr>
          <p:cNvPr id="26" name="テキスト ボックス 25">
            <a:extLst>
              <a:ext uri="{FF2B5EF4-FFF2-40B4-BE49-F238E27FC236}">
                <a16:creationId xmlns:a16="http://schemas.microsoft.com/office/drawing/2014/main" id="{A3B47996-DF8E-7878-BB08-F1A392667247}"/>
              </a:ext>
            </a:extLst>
          </p:cNvPr>
          <p:cNvSpPr txBox="1"/>
          <p:nvPr/>
        </p:nvSpPr>
        <p:spPr>
          <a:xfrm>
            <a:off x="6267683" y="2030445"/>
            <a:ext cx="2651158" cy="1077218"/>
          </a:xfrm>
          <a:prstGeom prst="rect">
            <a:avLst/>
          </a:prstGeom>
          <a:noFill/>
          <a:ln>
            <a:solidFill>
              <a:schemeClr val="bg1"/>
            </a:solidFill>
          </a:ln>
        </p:spPr>
        <p:txBody>
          <a:bodyPr wrap="square" rtlCol="0">
            <a:spAutoFit/>
          </a:bodyPr>
          <a:lstStyle/>
          <a:p>
            <a:r>
              <a:rPr kumimoji="1" lang="ja-JP" altLang="en-US" sz="1600" dirty="0">
                <a:latin typeface="+mn-ea"/>
                <a:ea typeface="+mn-ea"/>
              </a:rPr>
              <a:t>事業スキーム等を開示したうえで、民間事業者の参入意欲や業務内容に対する意見を把握します。</a:t>
            </a:r>
          </a:p>
        </p:txBody>
      </p:sp>
      <p:sp>
        <p:nvSpPr>
          <p:cNvPr id="27" name="テキスト ボックス 26">
            <a:extLst>
              <a:ext uri="{FF2B5EF4-FFF2-40B4-BE49-F238E27FC236}">
                <a16:creationId xmlns:a16="http://schemas.microsoft.com/office/drawing/2014/main" id="{171F3C5D-6DD2-2CEB-0E7B-D258A6783767}"/>
              </a:ext>
            </a:extLst>
          </p:cNvPr>
          <p:cNvSpPr txBox="1"/>
          <p:nvPr/>
        </p:nvSpPr>
        <p:spPr>
          <a:xfrm>
            <a:off x="2258609" y="1401878"/>
            <a:ext cx="3749248" cy="338554"/>
          </a:xfrm>
          <a:prstGeom prst="rect">
            <a:avLst/>
          </a:prstGeom>
          <a:noFill/>
          <a:ln>
            <a:solidFill>
              <a:schemeClr val="accent1"/>
            </a:solidFill>
          </a:ln>
        </p:spPr>
        <p:txBody>
          <a:bodyPr wrap="square" rtlCol="0">
            <a:spAutoFit/>
          </a:bodyPr>
          <a:lstStyle/>
          <a:p>
            <a:pPr algn="ctr"/>
            <a:r>
              <a:rPr lang="ja-JP" altLang="en-US" sz="1600" dirty="0">
                <a:latin typeface="+mn-ea"/>
                <a:ea typeface="+mn-ea"/>
              </a:rPr>
              <a:t>マーケットサウンディング開始</a:t>
            </a:r>
            <a:endParaRPr kumimoji="1" lang="ja-JP" altLang="en-US" sz="1600" dirty="0">
              <a:latin typeface="+mn-ea"/>
              <a:ea typeface="+mn-ea"/>
            </a:endParaRPr>
          </a:p>
        </p:txBody>
      </p:sp>
      <p:sp>
        <p:nvSpPr>
          <p:cNvPr id="28" name="テキスト ボックス 27">
            <a:extLst>
              <a:ext uri="{FF2B5EF4-FFF2-40B4-BE49-F238E27FC236}">
                <a16:creationId xmlns:a16="http://schemas.microsoft.com/office/drawing/2014/main" id="{1B17080A-9084-8D1E-58FD-85967B01361C}"/>
              </a:ext>
            </a:extLst>
          </p:cNvPr>
          <p:cNvSpPr txBox="1"/>
          <p:nvPr/>
        </p:nvSpPr>
        <p:spPr>
          <a:xfrm>
            <a:off x="2258609" y="5456948"/>
            <a:ext cx="3749247" cy="584775"/>
          </a:xfrm>
          <a:prstGeom prst="rect">
            <a:avLst/>
          </a:prstGeom>
          <a:noFill/>
          <a:ln>
            <a:solidFill>
              <a:schemeClr val="accent1"/>
            </a:solidFill>
          </a:ln>
        </p:spPr>
        <p:txBody>
          <a:bodyPr wrap="square" rtlCol="0">
            <a:spAutoFit/>
          </a:bodyPr>
          <a:lstStyle/>
          <a:p>
            <a:pPr algn="ctr"/>
            <a:r>
              <a:rPr kumimoji="1" lang="ja-JP" altLang="en-US" sz="1600" dirty="0">
                <a:latin typeface="+mn-ea"/>
                <a:ea typeface="+mn-ea"/>
              </a:rPr>
              <a:t>本市におけるウォーター</a:t>
            </a:r>
            <a:r>
              <a:rPr kumimoji="1" lang="en-US" altLang="ja-JP" sz="1600" dirty="0">
                <a:latin typeface="+mn-ea"/>
                <a:ea typeface="+mn-ea"/>
              </a:rPr>
              <a:t>PPP</a:t>
            </a:r>
            <a:r>
              <a:rPr kumimoji="1" lang="ja-JP" altLang="en-US" sz="1600" dirty="0">
                <a:latin typeface="+mn-ea"/>
                <a:ea typeface="+mn-ea"/>
              </a:rPr>
              <a:t>の</a:t>
            </a:r>
            <a:endParaRPr kumimoji="1" lang="en-US" altLang="ja-JP" sz="1600" dirty="0">
              <a:latin typeface="+mn-ea"/>
              <a:ea typeface="+mn-ea"/>
            </a:endParaRPr>
          </a:p>
          <a:p>
            <a:pPr algn="ctr"/>
            <a:r>
              <a:rPr kumimoji="1" lang="ja-JP" altLang="en-US" sz="1600" dirty="0">
                <a:latin typeface="+mn-ea"/>
                <a:ea typeface="+mn-ea"/>
              </a:rPr>
              <a:t>導入方針決定</a:t>
            </a:r>
          </a:p>
        </p:txBody>
      </p:sp>
      <p:sp>
        <p:nvSpPr>
          <p:cNvPr id="29" name="テキスト ボックス 28">
            <a:extLst>
              <a:ext uri="{FF2B5EF4-FFF2-40B4-BE49-F238E27FC236}">
                <a16:creationId xmlns:a16="http://schemas.microsoft.com/office/drawing/2014/main" id="{21AAAFDD-C3FE-15F1-D824-B9F763563FF2}"/>
              </a:ext>
            </a:extLst>
          </p:cNvPr>
          <p:cNvSpPr txBox="1"/>
          <p:nvPr/>
        </p:nvSpPr>
        <p:spPr>
          <a:xfrm>
            <a:off x="6113926" y="3313883"/>
            <a:ext cx="2490522" cy="338554"/>
          </a:xfrm>
          <a:prstGeom prst="rect">
            <a:avLst/>
          </a:prstGeom>
          <a:noFill/>
          <a:ln>
            <a:solidFill>
              <a:schemeClr val="bg1"/>
            </a:solidFill>
          </a:ln>
        </p:spPr>
        <p:txBody>
          <a:bodyPr wrap="square" rtlCol="0">
            <a:spAutoFit/>
          </a:bodyPr>
          <a:lstStyle/>
          <a:p>
            <a:r>
              <a:rPr kumimoji="1" lang="ja-JP" altLang="en-US" sz="1600" dirty="0">
                <a:latin typeface="+mn-ea"/>
                <a:ea typeface="+mn-ea"/>
              </a:rPr>
              <a:t>（</a:t>
            </a:r>
            <a:r>
              <a:rPr lang="ja-JP" altLang="en-US" sz="1600" dirty="0">
                <a:latin typeface="+mn-ea"/>
                <a:ea typeface="+mn-ea"/>
              </a:rPr>
              <a:t>同時並行で</a:t>
            </a:r>
            <a:r>
              <a:rPr kumimoji="1" lang="ja-JP" altLang="en-US" sz="1600" dirty="0">
                <a:latin typeface="+mn-ea"/>
                <a:ea typeface="+mn-ea"/>
              </a:rPr>
              <a:t>見積依頼）</a:t>
            </a:r>
          </a:p>
        </p:txBody>
      </p:sp>
      <p:sp>
        <p:nvSpPr>
          <p:cNvPr id="30" name="矢印: 下 34">
            <a:extLst>
              <a:ext uri="{FF2B5EF4-FFF2-40B4-BE49-F238E27FC236}">
                <a16:creationId xmlns:a16="http://schemas.microsoft.com/office/drawing/2014/main" id="{302667DA-EEE4-0054-49FA-9016A35EA700}"/>
              </a:ext>
            </a:extLst>
          </p:cNvPr>
          <p:cNvSpPr>
            <a:spLocks noChangeAspect="1"/>
          </p:cNvSpPr>
          <p:nvPr/>
        </p:nvSpPr>
        <p:spPr>
          <a:xfrm>
            <a:off x="3656518" y="1768831"/>
            <a:ext cx="951897" cy="569590"/>
          </a:xfrm>
          <a:prstGeom prst="downArrow">
            <a:avLst>
              <a:gd name="adj1" fmla="val 50000"/>
              <a:gd name="adj2" fmla="val 368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n-ea"/>
            </a:endParaRPr>
          </a:p>
        </p:txBody>
      </p:sp>
      <p:sp>
        <p:nvSpPr>
          <p:cNvPr id="31" name="テキスト ボックス 30">
            <a:extLst>
              <a:ext uri="{FF2B5EF4-FFF2-40B4-BE49-F238E27FC236}">
                <a16:creationId xmlns:a16="http://schemas.microsoft.com/office/drawing/2014/main" id="{FA6FF009-FBA6-CF67-D807-2EAF2D840A7D}"/>
              </a:ext>
            </a:extLst>
          </p:cNvPr>
          <p:cNvSpPr txBox="1"/>
          <p:nvPr/>
        </p:nvSpPr>
        <p:spPr>
          <a:xfrm>
            <a:off x="2258609" y="4206726"/>
            <a:ext cx="3749248" cy="584775"/>
          </a:xfrm>
          <a:prstGeom prst="rect">
            <a:avLst/>
          </a:prstGeom>
          <a:noFill/>
          <a:ln>
            <a:solidFill>
              <a:schemeClr val="accent1"/>
            </a:solidFill>
          </a:ln>
        </p:spPr>
        <p:txBody>
          <a:bodyPr wrap="square" rtlCol="0">
            <a:spAutoFit/>
          </a:bodyPr>
          <a:lstStyle/>
          <a:p>
            <a:pPr algn="ctr"/>
            <a:r>
              <a:rPr kumimoji="1" lang="ja-JP" altLang="en-US" sz="1600" dirty="0">
                <a:latin typeface="+mn-ea"/>
                <a:ea typeface="+mn-ea"/>
              </a:rPr>
              <a:t>事業範囲・方針・効果検証</a:t>
            </a:r>
            <a:endParaRPr kumimoji="1" lang="en-US" altLang="ja-JP" sz="1600" dirty="0">
              <a:latin typeface="+mn-ea"/>
              <a:ea typeface="+mn-ea"/>
            </a:endParaRPr>
          </a:p>
          <a:p>
            <a:pPr algn="ctr"/>
            <a:r>
              <a:rPr kumimoji="1" lang="ja-JP" altLang="en-US" sz="1600" dirty="0">
                <a:latin typeface="+mn-ea"/>
                <a:ea typeface="+mn-ea"/>
              </a:rPr>
              <a:t>（定量・定性評価）</a:t>
            </a:r>
          </a:p>
        </p:txBody>
      </p:sp>
      <p:sp>
        <p:nvSpPr>
          <p:cNvPr id="32" name="矢印: 下 37">
            <a:extLst>
              <a:ext uri="{FF2B5EF4-FFF2-40B4-BE49-F238E27FC236}">
                <a16:creationId xmlns:a16="http://schemas.microsoft.com/office/drawing/2014/main" id="{3A4215C3-3FA6-D5B7-12B3-722EAF6DF794}"/>
              </a:ext>
            </a:extLst>
          </p:cNvPr>
          <p:cNvSpPr>
            <a:spLocks noChangeAspect="1"/>
          </p:cNvSpPr>
          <p:nvPr/>
        </p:nvSpPr>
        <p:spPr>
          <a:xfrm>
            <a:off x="3630805" y="4879978"/>
            <a:ext cx="951897" cy="569590"/>
          </a:xfrm>
          <a:prstGeom prst="downArrow">
            <a:avLst>
              <a:gd name="adj1" fmla="val 50000"/>
              <a:gd name="adj2" fmla="val 368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n-ea"/>
            </a:endParaRPr>
          </a:p>
        </p:txBody>
      </p:sp>
      <p:sp>
        <p:nvSpPr>
          <p:cNvPr id="35" name="テキスト ボックス 34">
            <a:extLst>
              <a:ext uri="{FF2B5EF4-FFF2-40B4-BE49-F238E27FC236}">
                <a16:creationId xmlns:a16="http://schemas.microsoft.com/office/drawing/2014/main" id="{793B595A-A26B-E88E-88B3-45FE661698B2}"/>
              </a:ext>
            </a:extLst>
          </p:cNvPr>
          <p:cNvSpPr txBox="1"/>
          <p:nvPr/>
        </p:nvSpPr>
        <p:spPr>
          <a:xfrm>
            <a:off x="2258608" y="2355582"/>
            <a:ext cx="3749248" cy="338554"/>
          </a:xfrm>
          <a:prstGeom prst="rect">
            <a:avLst/>
          </a:prstGeom>
          <a:noFill/>
          <a:ln>
            <a:solidFill>
              <a:schemeClr val="accent1"/>
            </a:solidFill>
          </a:ln>
        </p:spPr>
        <p:txBody>
          <a:bodyPr wrap="square" rtlCol="0">
            <a:spAutoFit/>
          </a:bodyPr>
          <a:lstStyle/>
          <a:p>
            <a:pPr algn="ctr"/>
            <a:r>
              <a:rPr kumimoji="1" lang="ja-JP" altLang="en-US" sz="1600" dirty="0">
                <a:latin typeface="+mn-ea"/>
                <a:ea typeface="+mn-ea"/>
              </a:rPr>
              <a:t>アンケート調査</a:t>
            </a:r>
          </a:p>
        </p:txBody>
      </p:sp>
      <p:sp>
        <p:nvSpPr>
          <p:cNvPr id="36" name="矢印: 下 34">
            <a:extLst>
              <a:ext uri="{FF2B5EF4-FFF2-40B4-BE49-F238E27FC236}">
                <a16:creationId xmlns:a16="http://schemas.microsoft.com/office/drawing/2014/main" id="{2F735A6C-98F1-DDE6-1737-07E8397FEC54}"/>
              </a:ext>
            </a:extLst>
          </p:cNvPr>
          <p:cNvSpPr>
            <a:spLocks noChangeAspect="1"/>
          </p:cNvSpPr>
          <p:nvPr/>
        </p:nvSpPr>
        <p:spPr>
          <a:xfrm>
            <a:off x="3630805" y="2736808"/>
            <a:ext cx="951897" cy="539777"/>
          </a:xfrm>
          <a:prstGeom prst="downArrow">
            <a:avLst>
              <a:gd name="adj1" fmla="val 50000"/>
              <a:gd name="adj2" fmla="val 368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n-ea"/>
            </a:endParaRPr>
          </a:p>
        </p:txBody>
      </p:sp>
      <p:sp>
        <p:nvSpPr>
          <p:cNvPr id="37" name="テキスト ボックス 36">
            <a:extLst>
              <a:ext uri="{FF2B5EF4-FFF2-40B4-BE49-F238E27FC236}">
                <a16:creationId xmlns:a16="http://schemas.microsoft.com/office/drawing/2014/main" id="{A31A0A23-389A-3C40-EFCC-4E85737AE1E7}"/>
              </a:ext>
            </a:extLst>
          </p:cNvPr>
          <p:cNvSpPr txBox="1"/>
          <p:nvPr/>
        </p:nvSpPr>
        <p:spPr>
          <a:xfrm>
            <a:off x="2232129" y="3306870"/>
            <a:ext cx="3749248" cy="338554"/>
          </a:xfrm>
          <a:prstGeom prst="rect">
            <a:avLst/>
          </a:prstGeom>
          <a:noFill/>
          <a:ln>
            <a:solidFill>
              <a:schemeClr val="accent1"/>
            </a:solidFill>
          </a:ln>
        </p:spPr>
        <p:txBody>
          <a:bodyPr wrap="square" rtlCol="0">
            <a:spAutoFit/>
          </a:bodyPr>
          <a:lstStyle/>
          <a:p>
            <a:pPr algn="ctr"/>
            <a:r>
              <a:rPr kumimoji="1" lang="ja-JP" altLang="en-US" sz="1600" dirty="0">
                <a:latin typeface="+mn-ea"/>
                <a:ea typeface="+mn-ea"/>
              </a:rPr>
              <a:t>個別ヒアリング（必要に応じて）</a:t>
            </a:r>
          </a:p>
        </p:txBody>
      </p:sp>
      <p:sp>
        <p:nvSpPr>
          <p:cNvPr id="38" name="矢印: 下 34">
            <a:extLst>
              <a:ext uri="{FF2B5EF4-FFF2-40B4-BE49-F238E27FC236}">
                <a16:creationId xmlns:a16="http://schemas.microsoft.com/office/drawing/2014/main" id="{558E9C3A-CB17-BFAF-8A4A-F3F38F00F3C2}"/>
              </a:ext>
            </a:extLst>
          </p:cNvPr>
          <p:cNvSpPr>
            <a:spLocks noChangeAspect="1"/>
          </p:cNvSpPr>
          <p:nvPr/>
        </p:nvSpPr>
        <p:spPr>
          <a:xfrm>
            <a:off x="3645030" y="3687050"/>
            <a:ext cx="951897" cy="512296"/>
          </a:xfrm>
          <a:prstGeom prst="downArrow">
            <a:avLst>
              <a:gd name="adj1" fmla="val 50000"/>
              <a:gd name="adj2" fmla="val 368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n-ea"/>
            </a:endParaRPr>
          </a:p>
        </p:txBody>
      </p:sp>
      <p:sp>
        <p:nvSpPr>
          <p:cNvPr id="39" name="右中かっこ 38">
            <a:extLst>
              <a:ext uri="{FF2B5EF4-FFF2-40B4-BE49-F238E27FC236}">
                <a16:creationId xmlns:a16="http://schemas.microsoft.com/office/drawing/2014/main" id="{AACFB266-C2BA-5AAE-0206-2CC42A70B0E7}"/>
              </a:ext>
            </a:extLst>
          </p:cNvPr>
          <p:cNvSpPr/>
          <p:nvPr/>
        </p:nvSpPr>
        <p:spPr>
          <a:xfrm>
            <a:off x="5982791" y="1319631"/>
            <a:ext cx="284892" cy="246253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0D371C7-B933-D5E5-7062-AD6C23FE5AE5}"/>
              </a:ext>
            </a:extLst>
          </p:cNvPr>
          <p:cNvSpPr txBox="1"/>
          <p:nvPr/>
        </p:nvSpPr>
        <p:spPr>
          <a:xfrm>
            <a:off x="323528" y="1401878"/>
            <a:ext cx="1899953" cy="338554"/>
          </a:xfrm>
          <a:prstGeom prst="rect">
            <a:avLst/>
          </a:prstGeom>
          <a:noFill/>
          <a:ln>
            <a:solidFill>
              <a:schemeClr val="bg1"/>
            </a:solidFill>
          </a:ln>
        </p:spPr>
        <p:txBody>
          <a:bodyPr wrap="square" rtlCol="0">
            <a:spAutoFit/>
          </a:bodyPr>
          <a:lstStyle/>
          <a:p>
            <a:r>
              <a:rPr lang="ja-JP" altLang="en-US" sz="1600" dirty="0">
                <a:latin typeface="+mn-ea"/>
                <a:ea typeface="+mn-ea"/>
              </a:rPr>
              <a:t>令和</a:t>
            </a:r>
            <a:r>
              <a:rPr lang="en-US" altLang="ja-JP" sz="1600" dirty="0">
                <a:latin typeface="+mn-ea"/>
                <a:ea typeface="+mn-ea"/>
              </a:rPr>
              <a:t>7</a:t>
            </a:r>
            <a:r>
              <a:rPr lang="ja-JP" altLang="en-US" sz="1600" dirty="0">
                <a:latin typeface="+mn-ea"/>
                <a:ea typeface="+mn-ea"/>
              </a:rPr>
              <a:t>年</a:t>
            </a:r>
            <a:r>
              <a:rPr lang="en-US" altLang="ja-JP" sz="1600" dirty="0">
                <a:latin typeface="+mn-ea"/>
                <a:ea typeface="+mn-ea"/>
              </a:rPr>
              <a:t>11</a:t>
            </a:r>
            <a:r>
              <a:rPr lang="ja-JP" altLang="en-US" sz="1600" dirty="0">
                <a:latin typeface="+mn-ea"/>
                <a:ea typeface="+mn-ea"/>
              </a:rPr>
              <a:t>月</a:t>
            </a:r>
            <a:r>
              <a:rPr lang="en-US" altLang="ja-JP" sz="1600" dirty="0">
                <a:latin typeface="+mn-ea"/>
                <a:ea typeface="+mn-ea"/>
              </a:rPr>
              <a:t>17</a:t>
            </a:r>
            <a:r>
              <a:rPr lang="ja-JP" altLang="en-US" sz="1600" dirty="0">
                <a:latin typeface="+mn-ea"/>
                <a:ea typeface="+mn-ea"/>
              </a:rPr>
              <a:t>日</a:t>
            </a:r>
            <a:endParaRPr kumimoji="1" lang="ja-JP" altLang="en-US" sz="1600" dirty="0">
              <a:latin typeface="+mn-ea"/>
              <a:ea typeface="+mn-ea"/>
            </a:endParaRPr>
          </a:p>
        </p:txBody>
      </p:sp>
      <p:sp>
        <p:nvSpPr>
          <p:cNvPr id="41" name="テキスト ボックス 40">
            <a:extLst>
              <a:ext uri="{FF2B5EF4-FFF2-40B4-BE49-F238E27FC236}">
                <a16:creationId xmlns:a16="http://schemas.microsoft.com/office/drawing/2014/main" id="{F64281CE-AE4F-2CC0-3ADB-B645DC8A6525}"/>
              </a:ext>
            </a:extLst>
          </p:cNvPr>
          <p:cNvSpPr txBox="1"/>
          <p:nvPr/>
        </p:nvSpPr>
        <p:spPr>
          <a:xfrm>
            <a:off x="561235" y="5580058"/>
            <a:ext cx="1717271" cy="338554"/>
          </a:xfrm>
          <a:prstGeom prst="rect">
            <a:avLst/>
          </a:prstGeom>
          <a:noFill/>
          <a:ln>
            <a:solidFill>
              <a:schemeClr val="bg1"/>
            </a:solidFill>
          </a:ln>
        </p:spPr>
        <p:txBody>
          <a:bodyPr wrap="square" rtlCol="0">
            <a:spAutoFit/>
          </a:bodyPr>
          <a:lstStyle/>
          <a:p>
            <a:r>
              <a:rPr lang="ja-JP" altLang="en-US" sz="1600" dirty="0">
                <a:latin typeface="+mn-ea"/>
                <a:ea typeface="+mn-ea"/>
              </a:rPr>
              <a:t>令和</a:t>
            </a:r>
            <a:r>
              <a:rPr lang="en-US" altLang="ja-JP" sz="1600" dirty="0">
                <a:latin typeface="+mn-ea"/>
                <a:ea typeface="+mn-ea"/>
              </a:rPr>
              <a:t>8</a:t>
            </a:r>
            <a:r>
              <a:rPr lang="ja-JP" altLang="en-US" sz="1600" dirty="0">
                <a:latin typeface="+mn-ea"/>
                <a:ea typeface="+mn-ea"/>
              </a:rPr>
              <a:t>年</a:t>
            </a:r>
            <a:r>
              <a:rPr lang="en-US" altLang="ja-JP" sz="1600" dirty="0">
                <a:latin typeface="+mn-ea"/>
                <a:ea typeface="+mn-ea"/>
              </a:rPr>
              <a:t>3</a:t>
            </a:r>
            <a:r>
              <a:rPr lang="ja-JP" altLang="en-US" sz="1600" dirty="0">
                <a:latin typeface="+mn-ea"/>
                <a:ea typeface="+mn-ea"/>
              </a:rPr>
              <a:t>月末</a:t>
            </a:r>
            <a:endParaRPr kumimoji="1" lang="ja-JP" altLang="en-US" sz="1600" dirty="0">
              <a:latin typeface="+mn-ea"/>
              <a:ea typeface="+mn-ea"/>
            </a:endParaRPr>
          </a:p>
        </p:txBody>
      </p:sp>
      <p:sp>
        <p:nvSpPr>
          <p:cNvPr id="42" name="テキスト ボックス 41">
            <a:extLst>
              <a:ext uri="{FF2B5EF4-FFF2-40B4-BE49-F238E27FC236}">
                <a16:creationId xmlns:a16="http://schemas.microsoft.com/office/drawing/2014/main" id="{AF0ED3DB-B661-6167-10C5-52E6BD978543}"/>
              </a:ext>
            </a:extLst>
          </p:cNvPr>
          <p:cNvSpPr txBox="1"/>
          <p:nvPr/>
        </p:nvSpPr>
        <p:spPr>
          <a:xfrm>
            <a:off x="289891" y="2340169"/>
            <a:ext cx="1899953" cy="584775"/>
          </a:xfrm>
          <a:prstGeom prst="rect">
            <a:avLst/>
          </a:prstGeom>
          <a:noFill/>
          <a:ln>
            <a:solidFill>
              <a:schemeClr val="bg1"/>
            </a:solidFill>
          </a:ln>
        </p:spPr>
        <p:txBody>
          <a:bodyPr wrap="square" rtlCol="0">
            <a:spAutoFit/>
          </a:bodyPr>
          <a:lstStyle/>
          <a:p>
            <a:r>
              <a:rPr lang="ja-JP" altLang="en-US" sz="1600" dirty="0">
                <a:latin typeface="+mn-ea"/>
                <a:ea typeface="+mn-ea"/>
              </a:rPr>
              <a:t>令和</a:t>
            </a:r>
            <a:r>
              <a:rPr lang="en-US" altLang="ja-JP" sz="1600" dirty="0">
                <a:latin typeface="+mn-ea"/>
                <a:ea typeface="+mn-ea"/>
              </a:rPr>
              <a:t>7</a:t>
            </a:r>
            <a:r>
              <a:rPr lang="ja-JP" altLang="en-US" sz="1600" dirty="0">
                <a:latin typeface="+mn-ea"/>
                <a:ea typeface="+mn-ea"/>
              </a:rPr>
              <a:t>年</a:t>
            </a:r>
            <a:r>
              <a:rPr lang="en-US" altLang="ja-JP" sz="1600" dirty="0">
                <a:latin typeface="+mn-ea"/>
                <a:ea typeface="+mn-ea"/>
              </a:rPr>
              <a:t>11</a:t>
            </a:r>
            <a:r>
              <a:rPr lang="ja-JP" altLang="en-US" sz="1600" dirty="0">
                <a:latin typeface="+mn-ea"/>
                <a:ea typeface="+mn-ea"/>
              </a:rPr>
              <a:t>月</a:t>
            </a:r>
            <a:r>
              <a:rPr lang="en-US" altLang="ja-JP" sz="1600" dirty="0">
                <a:latin typeface="+mn-ea"/>
                <a:ea typeface="+mn-ea"/>
              </a:rPr>
              <a:t>17</a:t>
            </a:r>
            <a:r>
              <a:rPr lang="ja-JP" altLang="en-US" sz="1600" dirty="0">
                <a:latin typeface="+mn-ea"/>
                <a:ea typeface="+mn-ea"/>
              </a:rPr>
              <a:t>日</a:t>
            </a:r>
            <a:endParaRPr lang="en-US" altLang="ja-JP" sz="1600" dirty="0">
              <a:latin typeface="+mn-ea"/>
              <a:ea typeface="+mn-ea"/>
            </a:endParaRPr>
          </a:p>
          <a:p>
            <a:r>
              <a:rPr kumimoji="1" lang="ja-JP" altLang="en-US" sz="1600" dirty="0">
                <a:latin typeface="+mn-ea"/>
                <a:ea typeface="+mn-ea"/>
              </a:rPr>
              <a:t>　　　　　～</a:t>
            </a:r>
            <a:r>
              <a:rPr lang="en-US" altLang="ja-JP" sz="1600" dirty="0">
                <a:latin typeface="+mn-ea"/>
                <a:ea typeface="+mn-ea"/>
              </a:rPr>
              <a:t>12</a:t>
            </a:r>
            <a:r>
              <a:rPr lang="ja-JP" altLang="en-US" sz="1600" dirty="0">
                <a:latin typeface="+mn-ea"/>
                <a:ea typeface="+mn-ea"/>
              </a:rPr>
              <a:t>月</a:t>
            </a:r>
            <a:r>
              <a:rPr lang="en-US" altLang="ja-JP" sz="1600" dirty="0">
                <a:latin typeface="+mn-ea"/>
                <a:ea typeface="+mn-ea"/>
              </a:rPr>
              <a:t>1</a:t>
            </a:r>
            <a:r>
              <a:rPr lang="ja-JP" altLang="en-US" sz="1600" dirty="0">
                <a:latin typeface="+mn-ea"/>
                <a:ea typeface="+mn-ea"/>
              </a:rPr>
              <a:t>日</a:t>
            </a:r>
            <a:endParaRPr kumimoji="1" lang="ja-JP" altLang="en-US" sz="1600" dirty="0">
              <a:latin typeface="+mn-ea"/>
              <a:ea typeface="+mn-ea"/>
            </a:endParaRPr>
          </a:p>
        </p:txBody>
      </p:sp>
      <p:sp>
        <p:nvSpPr>
          <p:cNvPr id="43" name="テキスト ボックス 42">
            <a:extLst>
              <a:ext uri="{FF2B5EF4-FFF2-40B4-BE49-F238E27FC236}">
                <a16:creationId xmlns:a16="http://schemas.microsoft.com/office/drawing/2014/main" id="{85252EC5-ED34-00A4-CC48-E7736868D29E}"/>
              </a:ext>
            </a:extLst>
          </p:cNvPr>
          <p:cNvSpPr txBox="1"/>
          <p:nvPr/>
        </p:nvSpPr>
        <p:spPr>
          <a:xfrm>
            <a:off x="289891" y="3285875"/>
            <a:ext cx="1899953" cy="584775"/>
          </a:xfrm>
          <a:prstGeom prst="rect">
            <a:avLst/>
          </a:prstGeom>
          <a:noFill/>
          <a:ln>
            <a:solidFill>
              <a:schemeClr val="bg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rPr>
              <a:t>月中旬</a:t>
            </a:r>
            <a:endParaRPr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～令和</a:t>
            </a:r>
            <a:r>
              <a:rPr kumimoji="1" lang="en-US" altLang="ja-JP" sz="1600" dirty="0">
                <a:latin typeface="Meiryo UI" panose="020B0604030504040204" pitchFamily="50" charset="-128"/>
                <a:ea typeface="Meiryo UI" panose="020B0604030504040204" pitchFamily="50" charset="-128"/>
              </a:rPr>
              <a:t>8</a:t>
            </a:r>
            <a:r>
              <a:rPr kumimoji="1" lang="ja-JP" altLang="en-US" sz="1600" dirty="0">
                <a:latin typeface="Meiryo UI" panose="020B0604030504040204" pitchFamily="50" charset="-128"/>
                <a:ea typeface="Meiryo UI" panose="020B0604030504040204" pitchFamily="50" charset="-128"/>
              </a:rPr>
              <a:t>年</a:t>
            </a:r>
            <a:r>
              <a:rPr kumimoji="1"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月上旬</a:t>
            </a:r>
            <a:endParaRPr kumimoji="1" lang="ja-JP" altLang="en-US" sz="160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20E58867-0403-424A-9361-786D9DB89254}"/>
              </a:ext>
            </a:extLst>
          </p:cNvPr>
          <p:cNvSpPr txBox="1"/>
          <p:nvPr/>
        </p:nvSpPr>
        <p:spPr>
          <a:xfrm>
            <a:off x="321188" y="4334216"/>
            <a:ext cx="1899953" cy="338554"/>
          </a:xfrm>
          <a:prstGeom prst="rect">
            <a:avLst/>
          </a:prstGeom>
          <a:noFill/>
          <a:ln>
            <a:solidFill>
              <a:schemeClr val="bg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rPr>
              <a:t>8</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月</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月</a:t>
            </a:r>
          </a:p>
        </p:txBody>
      </p:sp>
    </p:spTree>
    <p:extLst>
      <p:ext uri="{BB962C8B-B14F-4D97-AF65-F5344CB8AC3E}">
        <p14:creationId xmlns:p14="http://schemas.microsoft.com/office/powerpoint/2010/main" val="153871362"/>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C12B-3FD4-5A86-D233-22115F491F7C}"/>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536A8C68-9ABC-7CFB-96D8-53446DA8F12D}"/>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8264A862-1554-E0A0-5AEE-DD1F53587D4F}"/>
              </a:ext>
            </a:extLst>
          </p:cNvPr>
          <p:cNvSpPr txBox="1">
            <a:spLocks/>
          </p:cNvSpPr>
          <p:nvPr/>
        </p:nvSpPr>
        <p:spPr>
          <a:xfrm>
            <a:off x="-1" y="58204"/>
            <a:ext cx="5796137"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ja-JP" altLang="en-US" sz="3400" dirty="0">
                <a:solidFill>
                  <a:prstClr val="white"/>
                </a:solidFill>
                <a:latin typeface="Meiryo UI" panose="020B0604030504040204" pitchFamily="50" charset="-128"/>
                <a:ea typeface="Meiryo UI" panose="020B0604030504040204" pitchFamily="50" charset="-128"/>
              </a:rPr>
              <a:t>　本資料の主旨</a:t>
            </a:r>
            <a:endParaRPr lang="ja-JP" altLang="en-US" sz="3400" b="1" dirty="0"/>
          </a:p>
        </p:txBody>
      </p:sp>
      <p:sp>
        <p:nvSpPr>
          <p:cNvPr id="26" name="スライド番号プレースホルダー 25">
            <a:extLst>
              <a:ext uri="{FF2B5EF4-FFF2-40B4-BE49-F238E27FC236}">
                <a16:creationId xmlns:a16="http://schemas.microsoft.com/office/drawing/2014/main" id="{02747F79-0198-B743-C1D2-BA04D6971C58}"/>
              </a:ext>
            </a:extLst>
          </p:cNvPr>
          <p:cNvSpPr>
            <a:spLocks noGrp="1"/>
          </p:cNvSpPr>
          <p:nvPr>
            <p:ph type="sldNum" sz="quarter" idx="12"/>
          </p:nvPr>
        </p:nvSpPr>
        <p:spPr/>
        <p:txBody>
          <a:bodyPr/>
          <a:lstStyle/>
          <a:p>
            <a:pPr>
              <a:defRPr/>
            </a:pPr>
            <a:fld id="{8F99E85F-FDFE-490C-9A09-EA5AF74A918C}" type="slidenum">
              <a:rPr lang="ja-JP" altLang="en-US" smtClean="0"/>
              <a:pPr>
                <a:defRPr/>
              </a:pPr>
              <a:t>2</a:t>
            </a:fld>
            <a:endParaRPr lang="ja-JP" altLang="en-US"/>
          </a:p>
        </p:txBody>
      </p:sp>
      <p:sp>
        <p:nvSpPr>
          <p:cNvPr id="3" name="テキスト ボックス 2">
            <a:extLst>
              <a:ext uri="{FF2B5EF4-FFF2-40B4-BE49-F238E27FC236}">
                <a16:creationId xmlns:a16="http://schemas.microsoft.com/office/drawing/2014/main" id="{7EC4807B-605F-555A-A941-E965B6F28856}"/>
              </a:ext>
            </a:extLst>
          </p:cNvPr>
          <p:cNvSpPr txBox="1"/>
          <p:nvPr/>
        </p:nvSpPr>
        <p:spPr>
          <a:xfrm>
            <a:off x="107503" y="1035308"/>
            <a:ext cx="8856985" cy="4170372"/>
          </a:xfrm>
          <a:prstGeom prst="rect">
            <a:avLst/>
          </a:prstGeom>
          <a:noFill/>
          <a:ln w="12700">
            <a:solidFill>
              <a:schemeClr val="tx1"/>
            </a:solidFill>
          </a:ln>
        </p:spPr>
        <p:txBody>
          <a:bodyPr wrap="square">
            <a:spAutoFit/>
          </a:bodyPr>
          <a:lstStyle/>
          <a:p>
            <a:pPr algn="just" defTabSz="633039" eaLnBrk="0" hangingPunct="0">
              <a:spcAft>
                <a:spcPts val="600"/>
              </a:spcAft>
              <a:defRPr/>
            </a:pPr>
            <a:r>
              <a:rPr lang="ja-JP" altLang="en-US" sz="2400" b="0" dirty="0">
                <a:latin typeface="Meiryo UI" panose="020B0604030504040204" pitchFamily="50" charset="-128"/>
                <a:ea typeface="Meiryo UI" panose="020B0604030504040204" pitchFamily="50" charset="-128"/>
              </a:rPr>
              <a:t>★背景と目的</a:t>
            </a:r>
          </a:p>
          <a:p>
            <a:pPr algn="just" defTabSz="633039" eaLnBrk="0" hangingPunct="0">
              <a:spcAft>
                <a:spcPts val="600"/>
              </a:spcAft>
              <a:defRPr/>
            </a:pPr>
            <a:r>
              <a:rPr lang="ja-JP" altLang="en-US" sz="2400" b="0" dirty="0">
                <a:latin typeface="Meiryo UI" panose="020B0604030504040204" pitchFamily="50" charset="-128"/>
                <a:ea typeface="Meiryo UI" panose="020B0604030504040204" pitchFamily="50" charset="-128"/>
              </a:rPr>
              <a:t>　下水道施設の老朽化や人材不足など、下水道事業をとりまく経営状況や執行体制は厳しさを増している状況です。このような状況下における下水道事業の持続可能性を高めるため、蓮田市では地元企業等を含めた民間企業のノウハウや特長を活かした官民連携方式の検討を進めることとしました。</a:t>
            </a:r>
          </a:p>
          <a:p>
            <a:pPr algn="just" defTabSz="633039" eaLnBrk="0" hangingPunct="0">
              <a:spcAft>
                <a:spcPts val="600"/>
              </a:spcAft>
              <a:defRPr/>
            </a:pPr>
            <a:endParaRPr lang="ja-JP" altLang="en-US" sz="2400" b="0" dirty="0">
              <a:latin typeface="Meiryo UI" panose="020B0604030504040204" pitchFamily="50" charset="-128"/>
              <a:ea typeface="Meiryo UI" panose="020B0604030504040204" pitchFamily="50" charset="-128"/>
            </a:endParaRPr>
          </a:p>
          <a:p>
            <a:pPr algn="just" defTabSz="633039">
              <a:spcAft>
                <a:spcPts val="600"/>
              </a:spcAft>
              <a:defRPr/>
            </a:pPr>
            <a:r>
              <a:rPr lang="ja-JP" altLang="en-US" sz="2400" b="0" dirty="0">
                <a:latin typeface="Meiryo UI" panose="020B0604030504040204" pitchFamily="50" charset="-128"/>
                <a:ea typeface="Meiryo UI" panose="020B0604030504040204" pitchFamily="50" charset="-128"/>
              </a:rPr>
              <a:t>　そこで、本資料では以下の内容について解説いたします。</a:t>
            </a:r>
          </a:p>
          <a:p>
            <a:pPr marL="285750" indent="-285750" algn="just" defTabSz="633039" eaLnBrk="0" hangingPunct="0">
              <a:spcAft>
                <a:spcPts val="600"/>
              </a:spcAft>
              <a:buFont typeface="ＭＳ 明朝" panose="02020609040205080304" pitchFamily="17" charset="-128"/>
              <a:buChar char="◯"/>
              <a:defRPr/>
            </a:pPr>
            <a:r>
              <a:rPr lang="ja-JP" altLang="en-US" sz="2400" b="0" dirty="0">
                <a:latin typeface="Meiryo UI" panose="020B0604030504040204" pitchFamily="50" charset="-128"/>
                <a:ea typeface="Meiryo UI" panose="020B0604030504040204" pitchFamily="50" charset="-128"/>
              </a:rPr>
              <a:t>蓮田市下水道事業の概要と課題</a:t>
            </a:r>
          </a:p>
          <a:p>
            <a:pPr marL="285750" indent="-285750" algn="just" defTabSz="633039" eaLnBrk="0" hangingPunct="0">
              <a:spcAft>
                <a:spcPts val="600"/>
              </a:spcAft>
              <a:buFont typeface="ＭＳ 明朝" panose="02020609040205080304" pitchFamily="17" charset="-128"/>
              <a:buChar char="◯"/>
              <a:defRPr/>
            </a:pPr>
            <a:r>
              <a:rPr lang="ja-JP" altLang="en-US" sz="2400" b="0" dirty="0">
                <a:latin typeface="Meiryo UI" panose="020B0604030504040204" pitchFamily="50" charset="-128"/>
                <a:ea typeface="Meiryo UI" panose="020B0604030504040204" pitchFamily="50" charset="-128"/>
              </a:rPr>
              <a:t>現時点で想定しているウォーター</a:t>
            </a:r>
            <a:r>
              <a:rPr lang="en-US" altLang="ja-JP" sz="2400" b="0" dirty="0">
                <a:latin typeface="Meiryo UI" panose="020B0604030504040204" pitchFamily="50" charset="-128"/>
                <a:ea typeface="Meiryo UI" panose="020B0604030504040204" pitchFamily="50" charset="-128"/>
              </a:rPr>
              <a:t>PPP</a:t>
            </a:r>
            <a:r>
              <a:rPr lang="ja-JP" altLang="en-US" sz="2400" b="0" dirty="0">
                <a:latin typeface="Meiryo UI" panose="020B0604030504040204" pitchFamily="50" charset="-128"/>
                <a:ea typeface="Meiryo UI" panose="020B0604030504040204" pitchFamily="50" charset="-128"/>
              </a:rPr>
              <a:t>の事業範囲</a:t>
            </a:r>
          </a:p>
        </p:txBody>
      </p:sp>
    </p:spTree>
    <p:extLst>
      <p:ext uri="{BB962C8B-B14F-4D97-AF65-F5344CB8AC3E}">
        <p14:creationId xmlns:p14="http://schemas.microsoft.com/office/powerpoint/2010/main" val="3657343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29029-23BF-6DAB-D561-1B5DEB0390DC}"/>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BC920FA-8CF2-87C3-F805-B56D9FCF97D5}"/>
              </a:ext>
            </a:extLst>
          </p:cNvPr>
          <p:cNvSpPr>
            <a:spLocks noGrp="1"/>
          </p:cNvSpPr>
          <p:nvPr>
            <p:ph type="sldNum" sz="quarter" idx="12"/>
          </p:nvPr>
        </p:nvSpPr>
        <p:spPr/>
        <p:txBody>
          <a:bodyPr/>
          <a:lstStyle/>
          <a:p>
            <a:pPr>
              <a:defRPr/>
            </a:pPr>
            <a:fld id="{8F99E85F-FDFE-490C-9A09-EA5AF74A918C}" type="slidenum">
              <a:rPr lang="ja-JP" altLang="en-US" smtClean="0"/>
              <a:pPr>
                <a:defRPr/>
              </a:pPr>
              <a:t>20</a:t>
            </a:fld>
            <a:endParaRPr lang="ja-JP" altLang="en-US"/>
          </a:p>
        </p:txBody>
      </p:sp>
      <p:sp>
        <p:nvSpPr>
          <p:cNvPr id="5" name="タイトル 1">
            <a:extLst>
              <a:ext uri="{FF2B5EF4-FFF2-40B4-BE49-F238E27FC236}">
                <a16:creationId xmlns:a16="http://schemas.microsoft.com/office/drawing/2014/main" id="{D0AEC062-1889-34EF-9048-829A933C9393}"/>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a:solidFill>
                  <a:prstClr val="white"/>
                </a:solidFill>
                <a:latin typeface="Meiryo UI" panose="020B0604030504040204" pitchFamily="50" charset="-128"/>
                <a:ea typeface="Meiryo UI" panose="020B0604030504040204" pitchFamily="50" charset="-128"/>
              </a:rPr>
              <a:t>6</a:t>
            </a:r>
            <a:r>
              <a:rPr lang="ja-JP" altLang="en-US" sz="2800" b="1" dirty="0" err="1">
                <a:solidFill>
                  <a:prstClr val="white"/>
                </a:solidFill>
                <a:latin typeface="Meiryo UI" panose="020B0604030504040204" pitchFamily="50" charset="-128"/>
                <a:ea typeface="Meiryo UI" panose="020B0604030504040204" pitchFamily="50" charset="-128"/>
              </a:rPr>
              <a:t>．</a:t>
            </a:r>
            <a:r>
              <a:rPr lang="ja-JP" altLang="en-US" sz="2800" b="1" dirty="0">
                <a:solidFill>
                  <a:prstClr val="white"/>
                </a:solidFill>
                <a:latin typeface="Meiryo UI" panose="020B0604030504040204" pitchFamily="50" charset="-128"/>
                <a:ea typeface="Meiryo UI" panose="020B0604030504040204" pitchFamily="50" charset="-128"/>
              </a:rPr>
              <a:t>アンケート調査への協力のお願い</a:t>
            </a:r>
          </a:p>
        </p:txBody>
      </p:sp>
      <p:sp>
        <p:nvSpPr>
          <p:cNvPr id="13" name="テキスト ボックス 12">
            <a:extLst>
              <a:ext uri="{FF2B5EF4-FFF2-40B4-BE49-F238E27FC236}">
                <a16:creationId xmlns:a16="http://schemas.microsoft.com/office/drawing/2014/main" id="{F955F834-1687-B2D6-2C08-E76C58BA6B5A}"/>
              </a:ext>
            </a:extLst>
          </p:cNvPr>
          <p:cNvSpPr txBox="1"/>
          <p:nvPr/>
        </p:nvSpPr>
        <p:spPr>
          <a:xfrm>
            <a:off x="107504" y="836712"/>
            <a:ext cx="8892481" cy="5447645"/>
          </a:xfrm>
          <a:prstGeom prst="rect">
            <a:avLst/>
          </a:prstGeom>
          <a:noFill/>
          <a:ln w="12700">
            <a:solidFill>
              <a:schemeClr val="tx1"/>
            </a:solidFill>
          </a:ln>
        </p:spPr>
        <p:txBody>
          <a:bodyPr wrap="square">
            <a:spAutoFit/>
          </a:bodyPr>
          <a:lstStyle/>
          <a:p>
            <a:pPr algn="just" defTabSz="633039">
              <a:spcAft>
                <a:spcPts val="600"/>
              </a:spcAft>
              <a:defRPr/>
            </a:pPr>
            <a:r>
              <a:rPr lang="ja-JP" altLang="en-US" sz="1800" b="0" dirty="0">
                <a:latin typeface="Meiryo UI" panose="020B0604030504040204" pitchFamily="50" charset="-128"/>
                <a:ea typeface="Meiryo UI" panose="020B0604030504040204" pitchFamily="50" charset="-128"/>
              </a:rPr>
              <a:t>＜アンケートの目的＞</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ja-JP" altLang="en-US" sz="1800" b="0" dirty="0">
                <a:latin typeface="Meiryo UI" panose="020B0604030504040204" pitchFamily="50" charset="-128"/>
                <a:ea typeface="Meiryo UI" panose="020B0604030504040204" pitchFamily="50" charset="-128"/>
              </a:rPr>
              <a:t>　本アンケートでは、ウォーター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の官民連携事業に対して、民間事業者の皆様の参入意向等に対するご意見等を把握し、本市のウォーター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のスキーム検討に活用することを目的としています。お忙しいところ大変恐縮ですが、アンケートにご協力いただきますようよろしくお願いいたします。</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ja-JP" altLang="en-US" sz="1800" b="0" dirty="0">
                <a:latin typeface="Meiryo UI" panose="020B0604030504040204" pitchFamily="50" charset="-128"/>
                <a:ea typeface="Meiryo UI" panose="020B0604030504040204" pitchFamily="50" charset="-128"/>
              </a:rPr>
              <a:t>＜アンケート項目＞</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1.</a:t>
            </a:r>
            <a:r>
              <a:rPr lang="ja-JP" altLang="en-US" sz="1800" b="0" dirty="0">
                <a:latin typeface="Meiryo UI" panose="020B0604030504040204" pitchFamily="50" charset="-128"/>
                <a:ea typeface="Meiryo UI" panose="020B0604030504040204" pitchFamily="50" charset="-128"/>
              </a:rPr>
              <a:t>貴社の</a:t>
            </a:r>
            <a:r>
              <a:rPr lang="en-US" altLang="ja-JP" sz="1800" b="0" dirty="0">
                <a:latin typeface="Meiryo UI" panose="020B0604030504040204" pitchFamily="50" charset="-128"/>
                <a:ea typeface="Meiryo UI" panose="020B0604030504040204" pitchFamily="50" charset="-128"/>
              </a:rPr>
              <a:t>PPP/PFI</a:t>
            </a:r>
            <a:r>
              <a:rPr lang="ja-JP" altLang="en-US" sz="1800" b="0" dirty="0">
                <a:latin typeface="Meiryo UI" panose="020B0604030504040204" pitchFamily="50" charset="-128"/>
                <a:ea typeface="Meiryo UI" panose="020B0604030504040204" pitchFamily="50" charset="-128"/>
              </a:rPr>
              <a:t>事業への参入実績について</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2.</a:t>
            </a:r>
            <a:r>
              <a:rPr lang="ja-JP" altLang="en-US" sz="1800" b="0" dirty="0">
                <a:latin typeface="Meiryo UI" panose="020B0604030504040204" pitchFamily="50" charset="-128"/>
                <a:ea typeface="Meiryo UI" panose="020B0604030504040204" pitchFamily="50" charset="-128"/>
              </a:rPr>
              <a:t>貴社のウォーター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への関心の度合いについて</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3.</a:t>
            </a:r>
            <a:r>
              <a:rPr lang="ja-JP" altLang="en-US" sz="1800" b="0" dirty="0">
                <a:latin typeface="Meiryo UI" panose="020B0604030504040204" pitchFamily="50" charset="-128"/>
                <a:ea typeface="Meiryo UI" panose="020B0604030504040204" pitchFamily="50" charset="-128"/>
              </a:rPr>
              <a:t>本市下水道事業へのウォーター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の導入について</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4.</a:t>
            </a:r>
            <a:r>
              <a:rPr lang="ja-JP" altLang="en-US" sz="1800" b="0" dirty="0">
                <a:latin typeface="Meiryo UI" panose="020B0604030504040204" pitchFamily="50" charset="-128"/>
                <a:ea typeface="Meiryo UI" panose="020B0604030504040204" pitchFamily="50" charset="-128"/>
              </a:rPr>
              <a:t>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の</a:t>
            </a:r>
            <a:r>
              <a:rPr lang="en-US" altLang="ja-JP" sz="1800" b="0" dirty="0">
                <a:latin typeface="Meiryo UI" panose="020B0604030504040204" pitchFamily="50" charset="-128"/>
                <a:ea typeface="Meiryo UI" panose="020B0604030504040204" pitchFamily="50" charset="-128"/>
              </a:rPr>
              <a:t>4</a:t>
            </a:r>
            <a:r>
              <a:rPr lang="ja-JP" altLang="en-US" sz="1800" b="0" dirty="0">
                <a:latin typeface="Meiryo UI" panose="020B0604030504040204" pitchFamily="50" charset="-128"/>
                <a:ea typeface="Meiryo UI" panose="020B0604030504040204" pitchFamily="50" charset="-128"/>
              </a:rPr>
              <a:t>要件他に関する意見、要望等</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r>
              <a:rPr lang="en-US" altLang="ja-JP" sz="1800" b="0" dirty="0">
                <a:latin typeface="Meiryo UI" panose="020B0604030504040204" pitchFamily="50" charset="-128"/>
                <a:ea typeface="Meiryo UI" panose="020B0604030504040204" pitchFamily="50" charset="-128"/>
              </a:rPr>
              <a:t>5.</a:t>
            </a:r>
            <a:r>
              <a:rPr lang="ja-JP" altLang="en-US" sz="1800" b="0" dirty="0">
                <a:latin typeface="Meiryo UI" panose="020B0604030504040204" pitchFamily="50" charset="-128"/>
                <a:ea typeface="Meiryo UI" panose="020B0604030504040204" pitchFamily="50" charset="-128"/>
              </a:rPr>
              <a:t>その他</a:t>
            </a:r>
            <a:endParaRPr lang="en-US" altLang="ja-JP" sz="1800" b="0" dirty="0">
              <a:latin typeface="Meiryo UI" panose="020B0604030504040204" pitchFamily="50" charset="-128"/>
              <a:ea typeface="Meiryo UI" panose="020B0604030504040204" pitchFamily="50" charset="-128"/>
            </a:endParaRPr>
          </a:p>
          <a:p>
            <a:pPr algn="just" defTabSz="633039" eaLnBrk="0" hangingPunct="0">
              <a:spcAft>
                <a:spcPts val="600"/>
              </a:spcAft>
              <a:defRPr/>
            </a:pP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800" u="sng" dirty="0">
                <a:solidFill>
                  <a:srgbClr val="FF0000"/>
                </a:solidFill>
                <a:latin typeface="Meiryo UI" panose="020B0604030504040204" pitchFamily="50" charset="-128"/>
                <a:ea typeface="Meiryo UI" panose="020B0604030504040204" pitchFamily="50" charset="-128"/>
              </a:rPr>
              <a:t>令和</a:t>
            </a:r>
            <a:r>
              <a:rPr lang="en-US" altLang="ja-JP" sz="1800" u="sng" dirty="0">
                <a:solidFill>
                  <a:srgbClr val="FF0000"/>
                </a:solidFill>
                <a:latin typeface="Meiryo UI" panose="020B0604030504040204" pitchFamily="50" charset="-128"/>
                <a:ea typeface="Meiryo UI" panose="020B0604030504040204" pitchFamily="50" charset="-128"/>
              </a:rPr>
              <a:t>7</a:t>
            </a:r>
            <a:r>
              <a:rPr lang="ja-JP" altLang="en-US" sz="1800" u="sng" dirty="0">
                <a:solidFill>
                  <a:srgbClr val="FF0000"/>
                </a:solidFill>
                <a:latin typeface="Meiryo UI" panose="020B0604030504040204" pitchFamily="50" charset="-128"/>
                <a:ea typeface="Meiryo UI" panose="020B0604030504040204" pitchFamily="50" charset="-128"/>
              </a:rPr>
              <a:t>年</a:t>
            </a:r>
            <a:r>
              <a:rPr lang="en-US" altLang="ja-JP" sz="1800" u="sng" dirty="0">
                <a:solidFill>
                  <a:srgbClr val="FF0000"/>
                </a:solidFill>
                <a:latin typeface="Meiryo UI" panose="020B0604030504040204" pitchFamily="50" charset="-128"/>
                <a:ea typeface="Meiryo UI" panose="020B0604030504040204" pitchFamily="50" charset="-128"/>
              </a:rPr>
              <a:t>12</a:t>
            </a:r>
            <a:r>
              <a:rPr lang="ja-JP" altLang="en-US" sz="1800" u="sng" dirty="0">
                <a:solidFill>
                  <a:srgbClr val="FF0000"/>
                </a:solidFill>
                <a:latin typeface="Meiryo UI" panose="020B0604030504040204" pitchFamily="50" charset="-128"/>
                <a:ea typeface="Meiryo UI" panose="020B0604030504040204" pitchFamily="50" charset="-128"/>
              </a:rPr>
              <a:t>月</a:t>
            </a:r>
            <a:r>
              <a:rPr lang="en-US" altLang="ja-JP" sz="1800" u="sng" dirty="0">
                <a:solidFill>
                  <a:srgbClr val="FF0000"/>
                </a:solidFill>
                <a:latin typeface="Meiryo UI" panose="020B0604030504040204" pitchFamily="50" charset="-128"/>
                <a:ea typeface="Meiryo UI" panose="020B0604030504040204" pitchFamily="50" charset="-128"/>
              </a:rPr>
              <a:t>1</a:t>
            </a:r>
            <a:r>
              <a:rPr lang="ja-JP" altLang="en-US" sz="1800" u="sng" dirty="0">
                <a:solidFill>
                  <a:srgbClr val="FF0000"/>
                </a:solidFill>
                <a:latin typeface="Meiryo UI" panose="020B0604030504040204" pitchFamily="50" charset="-128"/>
                <a:ea typeface="Meiryo UI" panose="020B0604030504040204" pitchFamily="50" charset="-128"/>
              </a:rPr>
              <a:t>日（月）</a:t>
            </a:r>
            <a:r>
              <a:rPr lang="ja-JP" altLang="en-US" sz="1800" b="0" dirty="0">
                <a:latin typeface="Meiryo UI" panose="020B0604030504040204" pitchFamily="50" charset="-128"/>
                <a:ea typeface="Meiryo UI" panose="020B0604030504040204" pitchFamily="50" charset="-128"/>
              </a:rPr>
              <a:t>までに、記入したアンケート調査票のエクセルファイルをメールでご提出ください。</a:t>
            </a: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メールの件名に、「蓮田市ウォーター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アンケート回答（●●株式会社）」とご記載ください。</a:t>
            </a: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送信先：</a:t>
            </a:r>
            <a:r>
              <a:rPr lang="en-US" altLang="ja-JP" sz="1800" b="0" dirty="0">
                <a:latin typeface="Meiryo UI" panose="020B0604030504040204" pitchFamily="50" charset="-128"/>
                <a:ea typeface="Meiryo UI" panose="020B0604030504040204" pitchFamily="50" charset="-128"/>
                <a:hlinkClick r:id="rId3"/>
              </a:rPr>
              <a:t>gesui@city.hasuda.lg.jp</a:t>
            </a:r>
            <a:endParaRPr lang="en-US" altLang="ja-JP" sz="1800" b="0" dirty="0">
              <a:latin typeface="Meiryo UI" panose="020B0604030504040204" pitchFamily="50" charset="-128"/>
              <a:ea typeface="Meiryo UI" panose="020B0604030504040204" pitchFamily="50" charset="-128"/>
            </a:endParaRPr>
          </a:p>
          <a:p>
            <a:pPr marL="285750" indent="-285750" algn="just" defTabSz="633039" eaLnBrk="0" hangingPunct="0">
              <a:spcAft>
                <a:spcPts val="600"/>
              </a:spcAft>
              <a:buFont typeface="ＭＳ 明朝" panose="02020609040205080304" pitchFamily="17" charset="-128"/>
              <a:buChar char="◯"/>
              <a:defRPr/>
            </a:pPr>
            <a:r>
              <a:rPr lang="zh-TW" altLang="en-US" sz="1800" b="0" dirty="0">
                <a:latin typeface="Meiryo UI" panose="020B0604030504040204" pitchFamily="50" charset="-128"/>
                <a:ea typeface="Meiryo UI" panose="020B0604030504040204" pitchFamily="50" charset="-128"/>
              </a:rPr>
              <a:t>蓮田市上下水道部下水道課</a:t>
            </a:r>
            <a:r>
              <a:rPr lang="ja-JP" altLang="en-US" sz="1800" b="0" dirty="0">
                <a:latin typeface="Meiryo UI" panose="020B0604030504040204" pitchFamily="50" charset="-128"/>
                <a:ea typeface="Meiryo UI" panose="020B0604030504040204" pitchFamily="50" charset="-128"/>
              </a:rPr>
              <a:t>　ウォーター</a:t>
            </a:r>
            <a:r>
              <a:rPr lang="en-US" altLang="ja-JP" sz="1800" b="0" dirty="0">
                <a:latin typeface="Meiryo UI" panose="020B0604030504040204" pitchFamily="50" charset="-128"/>
                <a:ea typeface="Meiryo UI" panose="020B0604030504040204" pitchFamily="50" charset="-128"/>
              </a:rPr>
              <a:t>PPP</a:t>
            </a:r>
            <a:r>
              <a:rPr lang="ja-JP" altLang="en-US" sz="1800" b="0" dirty="0">
                <a:latin typeface="Meiryo UI" panose="020B0604030504040204" pitchFamily="50" charset="-128"/>
                <a:ea typeface="Meiryo UI" panose="020B0604030504040204" pitchFamily="50" charset="-128"/>
              </a:rPr>
              <a:t>担当（武、渋谷）宛</a:t>
            </a:r>
          </a:p>
        </p:txBody>
      </p:sp>
    </p:spTree>
    <p:extLst>
      <p:ext uri="{BB962C8B-B14F-4D97-AF65-F5344CB8AC3E}">
        <p14:creationId xmlns:p14="http://schemas.microsoft.com/office/powerpoint/2010/main" val="2891514779"/>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C12B-3FD4-5A86-D233-22115F491F7C}"/>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536A8C68-9ABC-7CFB-96D8-53446DA8F12D}"/>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8264A862-1554-E0A0-5AEE-DD1F53587D4F}"/>
              </a:ext>
            </a:extLst>
          </p:cNvPr>
          <p:cNvSpPr txBox="1">
            <a:spLocks/>
          </p:cNvSpPr>
          <p:nvPr/>
        </p:nvSpPr>
        <p:spPr>
          <a:xfrm>
            <a:off x="-1" y="58204"/>
            <a:ext cx="5796137"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ja-JP" altLang="en-US" sz="3400" dirty="0">
                <a:solidFill>
                  <a:prstClr val="white"/>
                </a:solidFill>
                <a:latin typeface="Meiryo UI" panose="020B0604030504040204" pitchFamily="50" charset="-128"/>
                <a:ea typeface="Meiryo UI" panose="020B0604030504040204" pitchFamily="50" charset="-128"/>
              </a:rPr>
              <a:t>　目次</a:t>
            </a:r>
            <a:endParaRPr lang="ja-JP" altLang="en-US" sz="3400" b="1" dirty="0"/>
          </a:p>
        </p:txBody>
      </p:sp>
      <p:sp>
        <p:nvSpPr>
          <p:cNvPr id="26" name="スライド番号プレースホルダー 25">
            <a:extLst>
              <a:ext uri="{FF2B5EF4-FFF2-40B4-BE49-F238E27FC236}">
                <a16:creationId xmlns:a16="http://schemas.microsoft.com/office/drawing/2014/main" id="{02747F79-0198-B743-C1D2-BA04D6971C58}"/>
              </a:ext>
            </a:extLst>
          </p:cNvPr>
          <p:cNvSpPr>
            <a:spLocks noGrp="1"/>
          </p:cNvSpPr>
          <p:nvPr>
            <p:ph type="sldNum" sz="quarter" idx="12"/>
          </p:nvPr>
        </p:nvSpPr>
        <p:spPr/>
        <p:txBody>
          <a:bodyPr/>
          <a:lstStyle/>
          <a:p>
            <a:pPr>
              <a:defRPr/>
            </a:pPr>
            <a:fld id="{8F99E85F-FDFE-490C-9A09-EA5AF74A918C}" type="slidenum">
              <a:rPr lang="ja-JP" altLang="en-US" smtClean="0"/>
              <a:pPr>
                <a:defRPr/>
              </a:pPr>
              <a:t>3</a:t>
            </a:fld>
            <a:endParaRPr lang="ja-JP" altLang="en-US"/>
          </a:p>
        </p:txBody>
      </p:sp>
      <p:sp>
        <p:nvSpPr>
          <p:cNvPr id="3" name="楕円 2">
            <a:extLst>
              <a:ext uri="{FF2B5EF4-FFF2-40B4-BE49-F238E27FC236}">
                <a16:creationId xmlns:a16="http://schemas.microsoft.com/office/drawing/2014/main" id="{6CF12C57-106C-0592-F369-1FF33EE2B938}"/>
              </a:ext>
            </a:extLst>
          </p:cNvPr>
          <p:cNvSpPr/>
          <p:nvPr/>
        </p:nvSpPr>
        <p:spPr>
          <a:xfrm>
            <a:off x="266306" y="988085"/>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E9E8581-E72E-E4FF-E04B-2CEF39FEA6F1}"/>
              </a:ext>
            </a:extLst>
          </p:cNvPr>
          <p:cNvSpPr txBox="1"/>
          <p:nvPr/>
        </p:nvSpPr>
        <p:spPr>
          <a:xfrm>
            <a:off x="146832" y="1040864"/>
            <a:ext cx="810456" cy="584775"/>
          </a:xfrm>
          <a:prstGeom prst="rect">
            <a:avLst/>
          </a:prstGeom>
          <a:noFill/>
        </p:spPr>
        <p:txBody>
          <a:bodyPr wrap="square" rtlCol="0">
            <a:spAutoFit/>
          </a:bodyPr>
          <a:lstStyle/>
          <a:p>
            <a:pPr algn="ctr"/>
            <a:r>
              <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49923087-5AD6-3B75-2B1C-EBDDC7545A25}"/>
              </a:ext>
            </a:extLst>
          </p:cNvPr>
          <p:cNvSpPr txBox="1"/>
          <p:nvPr/>
        </p:nvSpPr>
        <p:spPr>
          <a:xfrm>
            <a:off x="911646" y="997610"/>
            <a:ext cx="8268866" cy="529056"/>
          </a:xfrm>
          <a:prstGeom prst="rect">
            <a:avLst/>
          </a:prstGeom>
          <a:noFill/>
        </p:spPr>
        <p:txBody>
          <a:bodyPr wrap="square" rtlCol="0">
            <a:spAutoFit/>
          </a:bodyPr>
          <a:lstStyle/>
          <a:p>
            <a:pPr>
              <a:lnSpc>
                <a:spcPts val="3840"/>
              </a:lnSpc>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蓮田市</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下水道事業の概要</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楕円 16">
            <a:extLst>
              <a:ext uri="{FF2B5EF4-FFF2-40B4-BE49-F238E27FC236}">
                <a16:creationId xmlns:a16="http://schemas.microsoft.com/office/drawing/2014/main" id="{D690057A-2468-105C-0D0E-F4FA761F4AEA}"/>
              </a:ext>
            </a:extLst>
          </p:cNvPr>
          <p:cNvSpPr/>
          <p:nvPr/>
        </p:nvSpPr>
        <p:spPr>
          <a:xfrm>
            <a:off x="266306" y="3427655"/>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2F24BAD-E65C-6A74-CB63-1D69F367DE60}"/>
              </a:ext>
            </a:extLst>
          </p:cNvPr>
          <p:cNvSpPr txBox="1"/>
          <p:nvPr/>
        </p:nvSpPr>
        <p:spPr>
          <a:xfrm>
            <a:off x="146832" y="3479990"/>
            <a:ext cx="810456" cy="584775"/>
          </a:xfrm>
          <a:prstGeom prst="rect">
            <a:avLst/>
          </a:prstGeom>
          <a:noFill/>
        </p:spPr>
        <p:txBody>
          <a:bodyPr wrap="square" rtlCol="0">
            <a:spAutoFit/>
          </a:bodyPr>
          <a:lstStyle/>
          <a:p>
            <a:pPr algn="ctr"/>
            <a:r>
              <a:rPr kumimoji="1"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楕円 24">
            <a:extLst>
              <a:ext uri="{FF2B5EF4-FFF2-40B4-BE49-F238E27FC236}">
                <a16:creationId xmlns:a16="http://schemas.microsoft.com/office/drawing/2014/main" id="{76594547-4A59-9CDA-6CD7-A754A7C767C1}"/>
              </a:ext>
            </a:extLst>
          </p:cNvPr>
          <p:cNvSpPr/>
          <p:nvPr/>
        </p:nvSpPr>
        <p:spPr>
          <a:xfrm>
            <a:off x="266306" y="4228445"/>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27031A9E-BC7D-9F50-9EA9-4A0BD7DA0513}"/>
              </a:ext>
            </a:extLst>
          </p:cNvPr>
          <p:cNvSpPr txBox="1"/>
          <p:nvPr/>
        </p:nvSpPr>
        <p:spPr>
          <a:xfrm>
            <a:off x="146832" y="4281224"/>
            <a:ext cx="810456" cy="584775"/>
          </a:xfrm>
          <a:prstGeom prst="rect">
            <a:avLst/>
          </a:prstGeom>
          <a:noFill/>
        </p:spPr>
        <p:txBody>
          <a:bodyPr wrap="square" rtlCol="0">
            <a:spAutoFit/>
          </a:bodyPr>
          <a:lstStyle/>
          <a:p>
            <a:pPr algn="ctr"/>
            <a:r>
              <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85D8CFB7-6C71-B08B-DD19-1073200E48CA}"/>
              </a:ext>
            </a:extLst>
          </p:cNvPr>
          <p:cNvSpPr txBox="1"/>
          <p:nvPr/>
        </p:nvSpPr>
        <p:spPr>
          <a:xfrm>
            <a:off x="911646" y="3458883"/>
            <a:ext cx="8268866" cy="529056"/>
          </a:xfrm>
          <a:prstGeom prst="rect">
            <a:avLst/>
          </a:prstGeom>
          <a:noFill/>
        </p:spPr>
        <p:txBody>
          <a:bodyPr wrap="square" rtlCol="0">
            <a:spAutoFit/>
          </a:bodyPr>
          <a:lstStyle/>
          <a:p>
            <a:pPr>
              <a:lnSpc>
                <a:spcPts val="3840"/>
              </a:lnSpc>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蓮田</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市下水道事業ウォーター</a:t>
            </a:r>
            <a:r>
              <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PPP</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の事業範囲（案）</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楕円 31">
            <a:extLst>
              <a:ext uri="{FF2B5EF4-FFF2-40B4-BE49-F238E27FC236}">
                <a16:creationId xmlns:a16="http://schemas.microsoft.com/office/drawing/2014/main" id="{14B20668-90D2-BA40-505D-E5DB73CFA07A}"/>
              </a:ext>
            </a:extLst>
          </p:cNvPr>
          <p:cNvSpPr/>
          <p:nvPr/>
        </p:nvSpPr>
        <p:spPr>
          <a:xfrm>
            <a:off x="266306" y="1802710"/>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BD5393D-444D-11FC-E785-2BF948F8A20F}"/>
              </a:ext>
            </a:extLst>
          </p:cNvPr>
          <p:cNvSpPr txBox="1"/>
          <p:nvPr/>
        </p:nvSpPr>
        <p:spPr>
          <a:xfrm>
            <a:off x="146832" y="1853302"/>
            <a:ext cx="810456" cy="584775"/>
          </a:xfrm>
          <a:prstGeom prst="rect">
            <a:avLst/>
          </a:prstGeom>
          <a:noFill/>
        </p:spPr>
        <p:txBody>
          <a:bodyPr wrap="square" rtlCol="0">
            <a:spAutoFit/>
          </a:bodyPr>
          <a:lstStyle/>
          <a:p>
            <a:pPr algn="ctr"/>
            <a:r>
              <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894259C4-40C4-F975-F205-D03DEFC67781}"/>
              </a:ext>
            </a:extLst>
          </p:cNvPr>
          <p:cNvSpPr txBox="1"/>
          <p:nvPr/>
        </p:nvSpPr>
        <p:spPr>
          <a:xfrm>
            <a:off x="911646" y="1812235"/>
            <a:ext cx="8268866" cy="529056"/>
          </a:xfrm>
          <a:prstGeom prst="rect">
            <a:avLst/>
          </a:prstGeom>
          <a:noFill/>
        </p:spPr>
        <p:txBody>
          <a:bodyPr wrap="square" rtlCol="0">
            <a:spAutoFit/>
          </a:bodyPr>
          <a:lstStyle/>
          <a:p>
            <a:pPr>
              <a:lnSpc>
                <a:spcPts val="3840"/>
              </a:lnSpc>
            </a:pPr>
            <a:r>
              <a:rPr lang="ja-JP" altLang="en-US" dirty="0">
                <a:latin typeface="Meiryo UI" panose="020B0604030504040204" pitchFamily="50" charset="-128"/>
                <a:ea typeface="Meiryo UI" panose="020B0604030504040204" pitchFamily="50" charset="-128"/>
                <a:cs typeface="メイリオ" panose="020B0604030504040204" pitchFamily="50" charset="-128"/>
              </a:rPr>
              <a:t>蓮田</a:t>
            </a:r>
            <a:r>
              <a:rPr lang="ja-JP" altLang="en-US"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市下水道事業</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の現状</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5" name="楕円 34">
            <a:extLst>
              <a:ext uri="{FF2B5EF4-FFF2-40B4-BE49-F238E27FC236}">
                <a16:creationId xmlns:a16="http://schemas.microsoft.com/office/drawing/2014/main" id="{7C31E70B-1BE2-7376-92A1-C0F33E3EC1C3}"/>
              </a:ext>
            </a:extLst>
          </p:cNvPr>
          <p:cNvSpPr/>
          <p:nvPr/>
        </p:nvSpPr>
        <p:spPr>
          <a:xfrm>
            <a:off x="266306" y="2594798"/>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36EEE48-148B-AB41-E8EC-DE328CFB3A02}"/>
              </a:ext>
            </a:extLst>
          </p:cNvPr>
          <p:cNvSpPr txBox="1"/>
          <p:nvPr/>
        </p:nvSpPr>
        <p:spPr>
          <a:xfrm>
            <a:off x="146832" y="2645390"/>
            <a:ext cx="810456" cy="584775"/>
          </a:xfrm>
          <a:prstGeom prst="rect">
            <a:avLst/>
          </a:prstGeom>
          <a:noFill/>
        </p:spPr>
        <p:txBody>
          <a:bodyPr wrap="square" rtlCol="0">
            <a:spAutoFit/>
          </a:bodyPr>
          <a:lstStyle/>
          <a:p>
            <a:pPr algn="ctr"/>
            <a:r>
              <a:rPr kumimoji="1"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3668BCEA-8CD4-8D20-D127-C4D40E1F86CC}"/>
              </a:ext>
            </a:extLst>
          </p:cNvPr>
          <p:cNvSpPr txBox="1"/>
          <p:nvPr/>
        </p:nvSpPr>
        <p:spPr>
          <a:xfrm>
            <a:off x="911646" y="2594798"/>
            <a:ext cx="8268866" cy="529056"/>
          </a:xfrm>
          <a:prstGeom prst="rect">
            <a:avLst/>
          </a:prstGeom>
          <a:noFill/>
        </p:spPr>
        <p:txBody>
          <a:bodyPr wrap="square" rtlCol="0">
            <a:spAutoFit/>
          </a:bodyPr>
          <a:lstStyle/>
          <a:p>
            <a:pPr>
              <a:lnSpc>
                <a:spcPts val="3840"/>
              </a:lnSpc>
            </a:pPr>
            <a:r>
              <a:rPr lang="ja-JP" altLang="en-US" dirty="0">
                <a:latin typeface="Meiryo UI" panose="020B0604030504040204" pitchFamily="50" charset="-128"/>
                <a:ea typeface="Meiryo UI" panose="020B0604030504040204" pitchFamily="50" charset="-128"/>
                <a:cs typeface="メイリオ" panose="020B0604030504040204" pitchFamily="50" charset="-128"/>
              </a:rPr>
              <a:t>蓮田</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市下水道事業が抱える課題</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楕円 37">
            <a:extLst>
              <a:ext uri="{FF2B5EF4-FFF2-40B4-BE49-F238E27FC236}">
                <a16:creationId xmlns:a16="http://schemas.microsoft.com/office/drawing/2014/main" id="{F2C9DE5A-23C1-3F91-EACB-9C839859ABEC}"/>
              </a:ext>
            </a:extLst>
          </p:cNvPr>
          <p:cNvSpPr/>
          <p:nvPr/>
        </p:nvSpPr>
        <p:spPr>
          <a:xfrm>
            <a:off x="266306" y="5020533"/>
            <a:ext cx="579646" cy="5796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91AB4D67-DA74-74F6-5DEE-CD11838F7B85}"/>
              </a:ext>
            </a:extLst>
          </p:cNvPr>
          <p:cNvSpPr txBox="1"/>
          <p:nvPr/>
        </p:nvSpPr>
        <p:spPr>
          <a:xfrm>
            <a:off x="146832" y="5076473"/>
            <a:ext cx="810456" cy="584775"/>
          </a:xfrm>
          <a:prstGeom prst="rect">
            <a:avLst/>
          </a:prstGeom>
          <a:noFill/>
        </p:spPr>
        <p:txBody>
          <a:bodyPr wrap="square" rtlCol="0">
            <a:spAutoFit/>
          </a:bodyPr>
          <a:lstStyle/>
          <a:p>
            <a:pPr algn="ctr"/>
            <a:r>
              <a:rPr kumimoji="1" lang="en-US" altLang="ja-JP"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6</a:t>
            </a:r>
            <a:endPar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39A1382E-9FEB-0A9C-0A59-501A4547FE6A}"/>
              </a:ext>
            </a:extLst>
          </p:cNvPr>
          <p:cNvSpPr txBox="1"/>
          <p:nvPr/>
        </p:nvSpPr>
        <p:spPr>
          <a:xfrm>
            <a:off x="911646" y="4256403"/>
            <a:ext cx="8208385" cy="529056"/>
          </a:xfrm>
          <a:prstGeom prst="rect">
            <a:avLst/>
          </a:prstGeom>
          <a:noFill/>
        </p:spPr>
        <p:txBody>
          <a:bodyPr wrap="square" rtlCol="0">
            <a:spAutoFit/>
          </a:bodyPr>
          <a:lstStyle/>
          <a:p>
            <a:pPr>
              <a:lnSpc>
                <a:spcPts val="3840"/>
              </a:lnSpc>
            </a:pPr>
            <a:r>
              <a:rPr lang="ja-JP" altLang="en-US" dirty="0">
                <a:latin typeface="Meiryo UI" panose="020B0604030504040204" pitchFamily="50" charset="-128"/>
                <a:ea typeface="Meiryo UI" panose="020B0604030504040204" pitchFamily="50" charset="-128"/>
                <a:cs typeface="メイリオ" panose="020B0604030504040204" pitchFamily="50" charset="-128"/>
              </a:rPr>
              <a:t>事業</a:t>
            </a:r>
            <a:r>
              <a:rPr lang="ja-JP" altLang="en-US" b="1" dirty="0">
                <a:latin typeface="Meiryo UI" panose="020B0604030504040204" pitchFamily="50" charset="-128"/>
                <a:ea typeface="Meiryo UI" panose="020B0604030504040204" pitchFamily="50" charset="-128"/>
                <a:cs typeface="メイリオ" panose="020B0604030504040204" pitchFamily="50" charset="-128"/>
              </a:rPr>
              <a:t>スケジュール</a:t>
            </a:r>
            <a:r>
              <a:rPr lang="ja-JP" altLang="en-US"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rPr>
              <a:t>（案）</a:t>
            </a:r>
            <a:endParaRPr lang="en-US" altLang="ja-JP" b="1" dirty="0">
              <a:solidFill>
                <a:schemeClr val="tx1">
                  <a:lumMod val="85000"/>
                  <a:lumOff val="1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61FC9D78-5F04-E21A-6574-8511FC2FB0F8}"/>
              </a:ext>
            </a:extLst>
          </p:cNvPr>
          <p:cNvSpPr txBox="1"/>
          <p:nvPr/>
        </p:nvSpPr>
        <p:spPr>
          <a:xfrm>
            <a:off x="911646" y="5058016"/>
            <a:ext cx="8208385" cy="529056"/>
          </a:xfrm>
          <a:prstGeom prst="rect">
            <a:avLst/>
          </a:prstGeom>
          <a:noFill/>
        </p:spPr>
        <p:txBody>
          <a:bodyPr wrap="square" rtlCol="0">
            <a:spAutoFit/>
          </a:bodyPr>
          <a:lstStyle/>
          <a:p>
            <a:pPr>
              <a:lnSpc>
                <a:spcPts val="3840"/>
              </a:lnSpc>
            </a:pPr>
            <a:r>
              <a:rPr lang="ja-JP" altLang="en-US" dirty="0">
                <a:latin typeface="Meiryo UI" panose="020B0604030504040204" pitchFamily="50" charset="-128"/>
                <a:ea typeface="Meiryo UI" panose="020B0604030504040204" pitchFamily="50" charset="-128"/>
                <a:cs typeface="メイリオ" panose="020B0604030504040204" pitchFamily="50" charset="-128"/>
              </a:rPr>
              <a:t>アンケート調査への協力のお願い</a:t>
            </a:r>
          </a:p>
        </p:txBody>
      </p:sp>
    </p:spTree>
    <p:extLst>
      <p:ext uri="{BB962C8B-B14F-4D97-AF65-F5344CB8AC3E}">
        <p14:creationId xmlns:p14="http://schemas.microsoft.com/office/powerpoint/2010/main" val="1467758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C26D5A2-2822-4C4A-D445-32F365F4D71B}"/>
              </a:ext>
            </a:extLst>
          </p:cNvPr>
          <p:cNvPicPr>
            <a:picLocks noChangeAspect="1"/>
          </p:cNvPicPr>
          <p:nvPr/>
        </p:nvPicPr>
        <p:blipFill>
          <a:blip r:embed="rId3"/>
          <a:stretch>
            <a:fillRect/>
          </a:stretch>
        </p:blipFill>
        <p:spPr>
          <a:xfrm>
            <a:off x="3131840" y="2152146"/>
            <a:ext cx="5949303" cy="4070132"/>
          </a:xfrm>
          <a:prstGeom prst="rect">
            <a:avLst/>
          </a:prstGeom>
        </p:spPr>
      </p:pic>
      <p:sp>
        <p:nvSpPr>
          <p:cNvPr id="18" name="タイトル 1">
            <a:extLst>
              <a:ext uri="{FF2B5EF4-FFF2-40B4-BE49-F238E27FC236}">
                <a16:creationId xmlns:a16="http://schemas.microsoft.com/office/drawing/2014/main" id="{F0F7608D-3595-44CE-9E17-D6FD9CF51211}"/>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121F9252-FA13-9500-E746-EEC9B128A70E}"/>
              </a:ext>
            </a:extLst>
          </p:cNvPr>
          <p:cNvSpPr txBox="1">
            <a:spLocks/>
          </p:cNvSpPr>
          <p:nvPr/>
        </p:nvSpPr>
        <p:spPr>
          <a:xfrm>
            <a:off x="-1" y="58204"/>
            <a:ext cx="5796137"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1</a:t>
            </a:r>
            <a:r>
              <a:rPr lang="ja-JP" altLang="en-US" sz="3400" b="1" dirty="0">
                <a:solidFill>
                  <a:prstClr val="white"/>
                </a:solidFill>
                <a:latin typeface="Meiryo UI" panose="020B0604030504040204" pitchFamily="50" charset="-128"/>
                <a:ea typeface="Meiryo UI" panose="020B0604030504040204" pitchFamily="50" charset="-128"/>
              </a:rPr>
              <a:t>．蓮田市下水道事業の概要</a:t>
            </a:r>
            <a:endParaRPr lang="ja-JP" altLang="en-US" sz="3400" b="1" dirty="0"/>
          </a:p>
        </p:txBody>
      </p:sp>
      <p:sp>
        <p:nvSpPr>
          <p:cNvPr id="20" name="スライド番号プレースホルダー 19">
            <a:extLst>
              <a:ext uri="{FF2B5EF4-FFF2-40B4-BE49-F238E27FC236}">
                <a16:creationId xmlns:a16="http://schemas.microsoft.com/office/drawing/2014/main" id="{F40714A7-1F3A-C6BF-6A9D-7E3CE74641BF}"/>
              </a:ext>
            </a:extLst>
          </p:cNvPr>
          <p:cNvSpPr>
            <a:spLocks noGrp="1"/>
          </p:cNvSpPr>
          <p:nvPr>
            <p:ph type="sldNum" sz="quarter" idx="12"/>
          </p:nvPr>
        </p:nvSpPr>
        <p:spPr/>
        <p:txBody>
          <a:bodyPr/>
          <a:lstStyle/>
          <a:p>
            <a:pPr>
              <a:defRPr/>
            </a:pPr>
            <a:fld id="{8F99E85F-FDFE-490C-9A09-EA5AF74A918C}" type="slidenum">
              <a:rPr lang="ja-JP" altLang="en-US" smtClean="0"/>
              <a:pPr>
                <a:defRPr/>
              </a:pPr>
              <a:t>4</a:t>
            </a:fld>
            <a:endParaRPr lang="ja-JP" altLang="en-US"/>
          </a:p>
        </p:txBody>
      </p:sp>
      <p:sp>
        <p:nvSpPr>
          <p:cNvPr id="5" name="テキスト ボックス 4">
            <a:extLst>
              <a:ext uri="{FF2B5EF4-FFF2-40B4-BE49-F238E27FC236}">
                <a16:creationId xmlns:a16="http://schemas.microsoft.com/office/drawing/2014/main" id="{9183BDF9-7B61-CDB7-E225-D02B72C0D5F9}"/>
              </a:ext>
            </a:extLst>
          </p:cNvPr>
          <p:cNvSpPr txBox="1"/>
          <p:nvPr/>
        </p:nvSpPr>
        <p:spPr>
          <a:xfrm>
            <a:off x="53751" y="718996"/>
            <a:ext cx="9036497" cy="1400383"/>
          </a:xfrm>
          <a:prstGeom prst="rect">
            <a:avLst/>
          </a:prstGeom>
          <a:noFill/>
          <a:ln w="12700">
            <a:solidFill>
              <a:schemeClr val="tx1"/>
            </a:solidFill>
          </a:ln>
        </p:spPr>
        <p:txBody>
          <a:bodyPr wrap="square">
            <a:spAutoFit/>
          </a:bodyPr>
          <a:lstStyle/>
          <a:p>
            <a:pPr marL="285750" indent="-285750" algn="just" defTabSz="633039">
              <a:spcAft>
                <a:spcPts val="600"/>
              </a:spcAft>
              <a:buFont typeface="ＭＳ 明朝" panose="02020609040205080304" pitchFamily="17" charset="-128"/>
              <a:buChar char="◯"/>
              <a:defRPr/>
            </a:pPr>
            <a:r>
              <a:rPr lang="ja-JP" altLang="en-US" sz="1600" b="0" dirty="0">
                <a:latin typeface="Meiryo UI" panose="020B0604030504040204" pitchFamily="50" charset="-128"/>
                <a:ea typeface="Meiryo UI" panose="020B0604030504040204" pitchFamily="50" charset="-128"/>
              </a:rPr>
              <a:t>本市の下水道事業は、平成</a:t>
            </a:r>
            <a:r>
              <a:rPr lang="en-US" altLang="ja-JP" sz="1600" b="0" dirty="0">
                <a:latin typeface="Meiryo UI" panose="020B0604030504040204" pitchFamily="50" charset="-128"/>
                <a:ea typeface="Meiryo UI" panose="020B0604030504040204" pitchFamily="50" charset="-128"/>
              </a:rPr>
              <a:t>3</a:t>
            </a:r>
            <a:r>
              <a:rPr lang="ja-JP" altLang="en-US" sz="1600" b="0" dirty="0">
                <a:latin typeface="Meiryo UI" panose="020B0604030504040204" pitchFamily="50" charset="-128"/>
                <a:ea typeface="Meiryo UI" panose="020B0604030504040204" pitchFamily="50" charset="-128"/>
              </a:rPr>
              <a:t>年に公共下水道事業、平成</a:t>
            </a:r>
            <a:r>
              <a:rPr lang="en-US" altLang="ja-JP" sz="1600" b="0" dirty="0">
                <a:latin typeface="Meiryo UI" panose="020B0604030504040204" pitchFamily="50" charset="-128"/>
                <a:ea typeface="Meiryo UI" panose="020B0604030504040204" pitchFamily="50" charset="-128"/>
              </a:rPr>
              <a:t>9</a:t>
            </a:r>
            <a:r>
              <a:rPr lang="ja-JP" altLang="en-US" sz="1600" b="0" dirty="0">
                <a:latin typeface="Meiryo UI" panose="020B0604030504040204" pitchFamily="50" charset="-128"/>
                <a:ea typeface="Meiryo UI" panose="020B0604030504040204" pitchFamily="50" charset="-128"/>
              </a:rPr>
              <a:t>年に特定環境保全公共下水道事業及び農業集落排水事業の供用を開始し、以降、施設の整備を行ってきました。現在の市内の汚水処理に関しては、流域関連公共下水道は埼玉県が管理する中川流域下水道に接続し、農業集落排水は市内の各処理区域に建設した処理施設で汚水処理を行いつつ、鋭意整備が進められています。</a:t>
            </a:r>
            <a:endParaRPr lang="en-US" altLang="ja-JP" sz="1600" b="0" dirty="0">
              <a:latin typeface="Meiryo UI" panose="020B0604030504040204" pitchFamily="50" charset="-128"/>
              <a:ea typeface="Meiryo UI" panose="020B0604030504040204" pitchFamily="50" charset="-128"/>
            </a:endParaRPr>
          </a:p>
          <a:p>
            <a:pPr marL="285750" indent="-285750" algn="just" defTabSz="633039">
              <a:spcAft>
                <a:spcPts val="600"/>
              </a:spcAft>
              <a:buFont typeface="ＭＳ 明朝" panose="02020609040205080304" pitchFamily="17" charset="-128"/>
              <a:buChar char="◯"/>
              <a:defRPr/>
            </a:pPr>
            <a:r>
              <a:rPr lang="ja-JP" altLang="en-US" sz="1600" b="0" dirty="0">
                <a:latin typeface="Meiryo UI" panose="020B0604030504040204" pitchFamily="50" charset="-128"/>
                <a:ea typeface="Meiryo UI" panose="020B0604030504040204" pitchFamily="50" charset="-128"/>
              </a:rPr>
              <a:t>令和</a:t>
            </a:r>
            <a:r>
              <a:rPr lang="en-US" altLang="ja-JP" sz="1600" b="0" dirty="0">
                <a:latin typeface="Meiryo UI" panose="020B0604030504040204" pitchFamily="50" charset="-128"/>
                <a:ea typeface="Meiryo UI" panose="020B0604030504040204" pitchFamily="50" charset="-128"/>
              </a:rPr>
              <a:t>5</a:t>
            </a:r>
            <a:r>
              <a:rPr lang="ja-JP" altLang="en-US" sz="1600" b="0" dirty="0">
                <a:latin typeface="Meiryo UI" panose="020B0604030504040204" pitchFamily="50" charset="-128"/>
                <a:ea typeface="Meiryo UI" panose="020B0604030504040204" pitchFamily="50" charset="-128"/>
              </a:rPr>
              <a:t>年度にストックマネジメント計画を見直し、維持管理の効率化と老朽化対策が推進されています。</a:t>
            </a:r>
            <a:endParaRPr lang="en-US" altLang="ja-JP" sz="1600" b="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F62FAE83-4ED6-9F5E-A196-FC9FAB6B4AF2}"/>
              </a:ext>
            </a:extLst>
          </p:cNvPr>
          <p:cNvSpPr txBox="1"/>
          <p:nvPr/>
        </p:nvSpPr>
        <p:spPr>
          <a:xfrm>
            <a:off x="4067944" y="6233724"/>
            <a:ext cx="4104456"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一般平面図</a:t>
            </a:r>
            <a:r>
              <a:rPr lang="ja-JP"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公共下水道</a:t>
            </a:r>
            <a:r>
              <a:rPr lang="en-US" altLang="ja-JP" sz="1600" b="0" dirty="0">
                <a:latin typeface="Meiryo UI" panose="020B0604030504040204" pitchFamily="50" charset="-128"/>
                <a:ea typeface="Meiryo UI" panose="020B0604030504040204" pitchFamily="50" charset="-128"/>
              </a:rPr>
              <a:t>+</a:t>
            </a:r>
            <a:r>
              <a:rPr lang="zh-TW" altLang="en-US" sz="1600" b="0" dirty="0">
                <a:latin typeface="Meiryo UI" panose="020B0604030504040204" pitchFamily="50" charset="-128"/>
                <a:ea typeface="Meiryo UI" panose="020B0604030504040204" pitchFamily="50" charset="-128"/>
              </a:rPr>
              <a:t>農業集落排水</a:t>
            </a:r>
            <a:r>
              <a:rPr lang="ja-JP"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0D50902-6EB9-1020-7F2D-E0CE898C60F2}"/>
              </a:ext>
            </a:extLst>
          </p:cNvPr>
          <p:cNvSpPr txBox="1"/>
          <p:nvPr/>
        </p:nvSpPr>
        <p:spPr>
          <a:xfrm>
            <a:off x="35496" y="2636912"/>
            <a:ext cx="3096344" cy="2800767"/>
          </a:xfrm>
          <a:prstGeom prst="rect">
            <a:avLst/>
          </a:prstGeom>
          <a:noFill/>
        </p:spPr>
        <p:txBody>
          <a:bodyPr wrap="square" rtlCol="0">
            <a:spAutoFit/>
          </a:bodyPr>
          <a:lstStyle/>
          <a:p>
            <a:r>
              <a:rPr lang="ja-JP" altLang="en-US" sz="1600" b="0" dirty="0">
                <a:latin typeface="Meiryo UI" panose="020B0604030504040204" pitchFamily="50" charset="-128"/>
                <a:ea typeface="Meiryo UI" panose="020B0604030504040204" pitchFamily="50" charset="-128"/>
              </a:rPr>
              <a:t>＜公共下水道事業＞</a:t>
            </a:r>
          </a:p>
          <a:p>
            <a:r>
              <a:rPr lang="ja-JP" altLang="en-US" sz="1600" b="0" dirty="0">
                <a:latin typeface="Meiryo UI" panose="020B0604030504040204" pitchFamily="50" charset="-128"/>
                <a:ea typeface="Meiryo UI" panose="020B0604030504040204" pitchFamily="50" charset="-128"/>
              </a:rPr>
              <a:t>中川流域関連　公共</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a:t>
            </a:r>
            <a:r>
              <a:rPr lang="en-US" altLang="ja-JP" sz="1600" b="0" dirty="0">
                <a:latin typeface="Meiryo UI" panose="020B0604030504040204" pitchFamily="50" charset="-128"/>
                <a:ea typeface="Meiryo UI" panose="020B0604030504040204" pitchFamily="50" charset="-128"/>
              </a:rPr>
              <a:t>721.3ha</a:t>
            </a:r>
          </a:p>
          <a:p>
            <a:r>
              <a:rPr lang="ja-JP" altLang="en-US" sz="1600" b="0" dirty="0">
                <a:latin typeface="Meiryo UI" panose="020B0604030504040204" pitchFamily="50" charset="-128"/>
                <a:ea typeface="Meiryo UI" panose="020B0604030504040204" pitchFamily="50" charset="-128"/>
              </a:rPr>
              <a:t>中川流域関連　特環</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a:t>
            </a:r>
            <a:r>
              <a:rPr lang="en-US" altLang="ja-JP" sz="1600" b="0" dirty="0">
                <a:latin typeface="Meiryo UI" panose="020B0604030504040204" pitchFamily="50" charset="-128"/>
                <a:ea typeface="Meiryo UI" panose="020B0604030504040204" pitchFamily="50" charset="-128"/>
              </a:rPr>
              <a:t>124</a:t>
            </a:r>
            <a:r>
              <a:rPr lang="ja-JP" altLang="en-US" sz="1600" b="0" dirty="0">
                <a:latin typeface="Meiryo UI" panose="020B0604030504040204" pitchFamily="50" charset="-128"/>
                <a:ea typeface="Meiryo UI" panose="020B0604030504040204" pitchFamily="50" charset="-128"/>
              </a:rPr>
              <a:t>   </a:t>
            </a:r>
            <a:r>
              <a:rPr lang="en-US" altLang="ja-JP" sz="1600" b="0" dirty="0">
                <a:latin typeface="Meiryo UI" panose="020B0604030504040204" pitchFamily="50" charset="-128"/>
                <a:ea typeface="Meiryo UI" panose="020B0604030504040204" pitchFamily="50" charset="-128"/>
              </a:rPr>
              <a:t>ha</a:t>
            </a:r>
          </a:p>
          <a:p>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計</a:t>
            </a:r>
            <a:r>
              <a:rPr lang="en-US" altLang="ja-JP" sz="1600" b="0" dirty="0">
                <a:latin typeface="Meiryo UI" panose="020B0604030504040204" pitchFamily="50" charset="-128"/>
                <a:ea typeface="Meiryo UI" panose="020B0604030504040204" pitchFamily="50" charset="-128"/>
              </a:rPr>
              <a:t>845.3ha</a:t>
            </a:r>
          </a:p>
          <a:p>
            <a:endParaRPr lang="en-US" altLang="ja-JP" sz="1600" b="0" dirty="0">
              <a:latin typeface="Meiryo UI" panose="020B0604030504040204" pitchFamily="50" charset="-128"/>
              <a:ea typeface="Meiryo UI" panose="020B0604030504040204" pitchFamily="50" charset="-128"/>
            </a:endParaRPr>
          </a:p>
          <a:p>
            <a:r>
              <a:rPr lang="ja-JP" altLang="en-US" sz="1600" b="0" dirty="0">
                <a:latin typeface="Meiryo UI" panose="020B0604030504040204" pitchFamily="50" charset="-128"/>
                <a:ea typeface="Meiryo UI" panose="020B0604030504040204" pitchFamily="50" charset="-128"/>
              </a:rPr>
              <a:t>＜農業集落排水事業＞</a:t>
            </a:r>
          </a:p>
          <a:p>
            <a:r>
              <a:rPr lang="ja-JP" altLang="en-US" sz="1600" b="0" dirty="0">
                <a:latin typeface="Meiryo UI" panose="020B0604030504040204" pitchFamily="50" charset="-128"/>
                <a:ea typeface="Meiryo UI" panose="020B0604030504040204" pitchFamily="50" charset="-128"/>
              </a:rPr>
              <a:t>上平野地区</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 </a:t>
            </a:r>
            <a:r>
              <a:rPr lang="en-US" altLang="ja-JP" sz="1600" b="0" dirty="0">
                <a:latin typeface="Meiryo UI" panose="020B0604030504040204" pitchFamily="50" charset="-128"/>
                <a:ea typeface="Meiryo UI" panose="020B0604030504040204" pitchFamily="50" charset="-128"/>
              </a:rPr>
              <a:t>28ha</a:t>
            </a:r>
          </a:p>
          <a:p>
            <a:r>
              <a:rPr lang="ja-JP" altLang="en-US" sz="1600" b="0" dirty="0">
                <a:latin typeface="Meiryo UI" panose="020B0604030504040204" pitchFamily="50" charset="-128"/>
                <a:ea typeface="Meiryo UI" panose="020B0604030504040204" pitchFamily="50" charset="-128"/>
              </a:rPr>
              <a:t>高虫地区</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 </a:t>
            </a:r>
            <a:r>
              <a:rPr lang="en-US" altLang="ja-JP" sz="1600" b="0" dirty="0">
                <a:latin typeface="Meiryo UI" panose="020B0604030504040204" pitchFamily="50" charset="-128"/>
                <a:ea typeface="Meiryo UI" panose="020B0604030504040204" pitchFamily="50" charset="-128"/>
              </a:rPr>
              <a:t>37ha</a:t>
            </a:r>
          </a:p>
          <a:p>
            <a:r>
              <a:rPr lang="ja-JP" altLang="en-US" sz="1600" b="0" dirty="0">
                <a:latin typeface="Meiryo UI" panose="020B0604030504040204" pitchFamily="50" charset="-128"/>
                <a:ea typeface="Meiryo UI" panose="020B0604030504040204" pitchFamily="50" charset="-128"/>
              </a:rPr>
              <a:t>駒崎・井沼地区</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 </a:t>
            </a:r>
            <a:r>
              <a:rPr lang="en-US" altLang="ja-JP" sz="1600" b="0" dirty="0">
                <a:latin typeface="Meiryo UI" panose="020B0604030504040204" pitchFamily="50" charset="-128"/>
                <a:ea typeface="Meiryo UI" panose="020B0604030504040204" pitchFamily="50" charset="-128"/>
              </a:rPr>
              <a:t>45ha</a:t>
            </a:r>
          </a:p>
          <a:p>
            <a:r>
              <a:rPr lang="ja-JP" altLang="en-US" sz="1600" b="0" dirty="0">
                <a:latin typeface="Meiryo UI" panose="020B0604030504040204" pitchFamily="50" charset="-128"/>
                <a:ea typeface="Meiryo UI" panose="020B0604030504040204" pitchFamily="50" charset="-128"/>
              </a:rPr>
              <a:t>根金・貝塚地区</a:t>
            </a:r>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 </a:t>
            </a:r>
            <a:r>
              <a:rPr lang="en-US" altLang="ja-JP" sz="1600" b="0" dirty="0">
                <a:latin typeface="Meiryo UI" panose="020B0604030504040204" pitchFamily="50" charset="-128"/>
                <a:ea typeface="Meiryo UI" panose="020B0604030504040204" pitchFamily="50" charset="-128"/>
              </a:rPr>
              <a:t>21ha</a:t>
            </a:r>
          </a:p>
          <a:p>
            <a:r>
              <a:rPr lang="en-US" altLang="ja-JP" sz="1600" b="0" dirty="0">
                <a:latin typeface="Meiryo UI" panose="020B0604030504040204" pitchFamily="50" charset="-128"/>
                <a:ea typeface="Meiryo UI" panose="020B0604030504040204" pitchFamily="50" charset="-128"/>
              </a:rPr>
              <a:t>		</a:t>
            </a:r>
            <a:r>
              <a:rPr lang="ja-JP" altLang="en-US" sz="1600" b="0" dirty="0">
                <a:latin typeface="Meiryo UI" panose="020B0604030504040204" pitchFamily="50" charset="-128"/>
                <a:ea typeface="Meiryo UI" panose="020B0604030504040204" pitchFamily="50" charset="-128"/>
              </a:rPr>
              <a:t>計</a:t>
            </a:r>
            <a:r>
              <a:rPr lang="en-US" altLang="ja-JP" sz="1600" b="0" dirty="0">
                <a:latin typeface="Meiryo UI" panose="020B0604030504040204" pitchFamily="50" charset="-128"/>
                <a:ea typeface="Meiryo UI" panose="020B0604030504040204" pitchFamily="50" charset="-128"/>
              </a:rPr>
              <a:t>131ha</a:t>
            </a:r>
          </a:p>
        </p:txBody>
      </p:sp>
    </p:spTree>
    <p:extLst>
      <p:ext uri="{BB962C8B-B14F-4D97-AF65-F5344CB8AC3E}">
        <p14:creationId xmlns:p14="http://schemas.microsoft.com/office/powerpoint/2010/main" val="395531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39D0F-AD97-ADF8-F8A5-E9BEB1EB1918}"/>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FBFFAB7E-5A70-E273-374E-53D443D24F8C}"/>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79A9D746-4984-27BF-1CE6-8CE1094E50E7}"/>
              </a:ext>
            </a:extLst>
          </p:cNvPr>
          <p:cNvSpPr txBox="1">
            <a:spLocks/>
          </p:cNvSpPr>
          <p:nvPr/>
        </p:nvSpPr>
        <p:spPr>
          <a:xfrm>
            <a:off x="-1" y="58204"/>
            <a:ext cx="5796137"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1</a:t>
            </a:r>
            <a:r>
              <a:rPr lang="ja-JP" altLang="en-US" sz="3400" b="1" dirty="0">
                <a:solidFill>
                  <a:prstClr val="white"/>
                </a:solidFill>
                <a:latin typeface="Meiryo UI" panose="020B0604030504040204" pitchFamily="50" charset="-128"/>
                <a:ea typeface="Meiryo UI" panose="020B0604030504040204" pitchFamily="50" charset="-128"/>
              </a:rPr>
              <a:t>．蓮田市下水道事業の概要</a:t>
            </a:r>
            <a:endParaRPr lang="ja-JP" altLang="en-US" sz="3400" b="1" dirty="0"/>
          </a:p>
        </p:txBody>
      </p:sp>
      <p:sp>
        <p:nvSpPr>
          <p:cNvPr id="20" name="スライド番号プレースホルダー 19">
            <a:extLst>
              <a:ext uri="{FF2B5EF4-FFF2-40B4-BE49-F238E27FC236}">
                <a16:creationId xmlns:a16="http://schemas.microsoft.com/office/drawing/2014/main" id="{2438DA0F-002B-C7FA-D07F-1335AEDC48D5}"/>
              </a:ext>
            </a:extLst>
          </p:cNvPr>
          <p:cNvSpPr>
            <a:spLocks noGrp="1"/>
          </p:cNvSpPr>
          <p:nvPr>
            <p:ph type="sldNum" sz="quarter" idx="12"/>
          </p:nvPr>
        </p:nvSpPr>
        <p:spPr/>
        <p:txBody>
          <a:bodyPr/>
          <a:lstStyle/>
          <a:p>
            <a:pPr>
              <a:defRPr/>
            </a:pPr>
            <a:fld id="{8F99E85F-FDFE-490C-9A09-EA5AF74A918C}" type="slidenum">
              <a:rPr lang="ja-JP" altLang="en-US" smtClean="0"/>
              <a:pPr>
                <a:defRPr/>
              </a:pPr>
              <a:t>5</a:t>
            </a:fld>
            <a:endParaRPr lang="ja-JP" altLang="en-US"/>
          </a:p>
        </p:txBody>
      </p:sp>
      <p:pic>
        <p:nvPicPr>
          <p:cNvPr id="3" name="図 2" descr="ダイアグラム, マップ&#10;&#10;自動的に生成された説明">
            <a:extLst>
              <a:ext uri="{FF2B5EF4-FFF2-40B4-BE49-F238E27FC236}">
                <a16:creationId xmlns:a16="http://schemas.microsoft.com/office/drawing/2014/main" id="{18087273-6902-C26C-92A1-F2E4AAA92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393" y="1484784"/>
            <a:ext cx="6106607" cy="4270589"/>
          </a:xfrm>
          <a:prstGeom prst="rect">
            <a:avLst/>
          </a:prstGeom>
        </p:spPr>
      </p:pic>
      <p:pic>
        <p:nvPicPr>
          <p:cNvPr id="8" name="図 7">
            <a:extLst>
              <a:ext uri="{FF2B5EF4-FFF2-40B4-BE49-F238E27FC236}">
                <a16:creationId xmlns:a16="http://schemas.microsoft.com/office/drawing/2014/main" id="{D3338320-2BE7-5018-136F-96168AA9F66E}"/>
              </a:ext>
            </a:extLst>
          </p:cNvPr>
          <p:cNvPicPr>
            <a:picLocks noChangeAspect="1"/>
          </p:cNvPicPr>
          <p:nvPr/>
        </p:nvPicPr>
        <p:blipFill>
          <a:blip r:embed="rId4"/>
          <a:stretch>
            <a:fillRect/>
          </a:stretch>
        </p:blipFill>
        <p:spPr>
          <a:xfrm>
            <a:off x="179644" y="4276638"/>
            <a:ext cx="3672276" cy="2002147"/>
          </a:xfrm>
          <a:prstGeom prst="rect">
            <a:avLst/>
          </a:prstGeom>
        </p:spPr>
      </p:pic>
      <p:sp>
        <p:nvSpPr>
          <p:cNvPr id="9" name="テキスト ボックス 8">
            <a:extLst>
              <a:ext uri="{FF2B5EF4-FFF2-40B4-BE49-F238E27FC236}">
                <a16:creationId xmlns:a16="http://schemas.microsoft.com/office/drawing/2014/main" id="{D2DD9AC5-F27F-7FD6-BF56-E528400E63FE}"/>
              </a:ext>
            </a:extLst>
          </p:cNvPr>
          <p:cNvSpPr txBox="1"/>
          <p:nvPr/>
        </p:nvSpPr>
        <p:spPr>
          <a:xfrm>
            <a:off x="494316" y="3882534"/>
            <a:ext cx="2997564"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公共</a:t>
            </a:r>
            <a:r>
              <a:rPr lang="ja-JP" altLang="ja-JP" sz="1600" b="0" dirty="0">
                <a:latin typeface="Meiryo UI" panose="020B0604030504040204" pitchFamily="50" charset="-128"/>
                <a:ea typeface="Meiryo UI" panose="020B0604030504040204" pitchFamily="50" charset="-128"/>
              </a:rPr>
              <a:t>下水道施設（汚水）一覧</a:t>
            </a:r>
            <a:endParaRPr lang="ja-JP" altLang="en-US" sz="1600" b="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96F139F6-CA22-2CA3-B075-767D1347EB0D}"/>
              </a:ext>
            </a:extLst>
          </p:cNvPr>
          <p:cNvSpPr txBox="1"/>
          <p:nvPr/>
        </p:nvSpPr>
        <p:spPr>
          <a:xfrm>
            <a:off x="4716016" y="5754742"/>
            <a:ext cx="3069572"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公共</a:t>
            </a:r>
            <a:r>
              <a:rPr lang="ja-JP" altLang="ja-JP" sz="1600" b="0" dirty="0">
                <a:latin typeface="Meiryo UI" panose="020B0604030504040204" pitchFamily="50" charset="-128"/>
                <a:ea typeface="Meiryo UI" panose="020B0604030504040204" pitchFamily="50" charset="-128"/>
              </a:rPr>
              <a:t>下水道施設（汚水）</a:t>
            </a:r>
            <a:r>
              <a:rPr lang="ja-JP" altLang="en-US" sz="1600" b="0" dirty="0">
                <a:latin typeface="Meiryo UI" panose="020B0604030504040204" pitchFamily="50" charset="-128"/>
                <a:ea typeface="Meiryo UI" panose="020B0604030504040204" pitchFamily="50" charset="-128"/>
              </a:rPr>
              <a:t>位置図</a:t>
            </a:r>
          </a:p>
        </p:txBody>
      </p:sp>
      <p:sp>
        <p:nvSpPr>
          <p:cNvPr id="4" name="テキスト ボックス 3">
            <a:extLst>
              <a:ext uri="{FF2B5EF4-FFF2-40B4-BE49-F238E27FC236}">
                <a16:creationId xmlns:a16="http://schemas.microsoft.com/office/drawing/2014/main" id="{1B42BC7A-0520-B273-D026-CCF47088059C}"/>
              </a:ext>
            </a:extLst>
          </p:cNvPr>
          <p:cNvSpPr txBox="1"/>
          <p:nvPr/>
        </p:nvSpPr>
        <p:spPr>
          <a:xfrm>
            <a:off x="5227" y="714182"/>
            <a:ext cx="2622557"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公共下水道施設の概要</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graphicFrame>
        <p:nvGraphicFramePr>
          <p:cNvPr id="6" name="表 5">
            <a:extLst>
              <a:ext uri="{FF2B5EF4-FFF2-40B4-BE49-F238E27FC236}">
                <a16:creationId xmlns:a16="http://schemas.microsoft.com/office/drawing/2014/main" id="{0BA8815C-0260-3B03-527B-A4CC0C43DB36}"/>
              </a:ext>
            </a:extLst>
          </p:cNvPr>
          <p:cNvGraphicFramePr>
            <a:graphicFrameLocks noGrp="1"/>
          </p:cNvGraphicFramePr>
          <p:nvPr/>
        </p:nvGraphicFramePr>
        <p:xfrm>
          <a:off x="223473" y="1377582"/>
          <a:ext cx="2816729" cy="866923"/>
        </p:xfrm>
        <a:graphic>
          <a:graphicData uri="http://schemas.openxmlformats.org/drawingml/2006/table">
            <a:tbl>
              <a:tblPr firstRow="1" firstCol="1" bandRow="1">
                <a:tableStyleId>{7DF18680-E054-41AD-8BC1-D1AEF772440D}</a:tableStyleId>
              </a:tblPr>
              <a:tblGrid>
                <a:gridCol w="872513">
                  <a:extLst>
                    <a:ext uri="{9D8B030D-6E8A-4147-A177-3AD203B41FA5}">
                      <a16:colId xmlns:a16="http://schemas.microsoft.com/office/drawing/2014/main" val="1208842172"/>
                    </a:ext>
                  </a:extLst>
                </a:gridCol>
                <a:gridCol w="648072">
                  <a:extLst>
                    <a:ext uri="{9D8B030D-6E8A-4147-A177-3AD203B41FA5}">
                      <a16:colId xmlns:a16="http://schemas.microsoft.com/office/drawing/2014/main" val="3428897153"/>
                    </a:ext>
                  </a:extLst>
                </a:gridCol>
                <a:gridCol w="648072">
                  <a:extLst>
                    <a:ext uri="{9D8B030D-6E8A-4147-A177-3AD203B41FA5}">
                      <a16:colId xmlns:a16="http://schemas.microsoft.com/office/drawing/2014/main" val="4191574009"/>
                    </a:ext>
                  </a:extLst>
                </a:gridCol>
                <a:gridCol w="648072">
                  <a:extLst>
                    <a:ext uri="{9D8B030D-6E8A-4147-A177-3AD203B41FA5}">
                      <a16:colId xmlns:a16="http://schemas.microsoft.com/office/drawing/2014/main" val="3041282990"/>
                    </a:ext>
                  </a:extLst>
                </a:gridCol>
              </a:tblGrid>
              <a:tr h="343293">
                <a:tc>
                  <a:txBody>
                    <a:bodyPr/>
                    <a:lstStyle/>
                    <a:p>
                      <a:pPr algn="ctr"/>
                      <a:r>
                        <a:rPr kumimoji="1" lang="ja-JP" altLang="en-US" sz="1200" dirty="0">
                          <a:latin typeface="+mn-ea"/>
                          <a:ea typeface="+mn-ea"/>
                        </a:rPr>
                        <a:t>管路施設</a:t>
                      </a:r>
                    </a:p>
                  </a:txBody>
                  <a:tcPr anchor="ctr"/>
                </a:tc>
                <a:tc>
                  <a:txBody>
                    <a:bodyPr/>
                    <a:lstStyle/>
                    <a:p>
                      <a:pPr algn="ctr"/>
                      <a:r>
                        <a:rPr kumimoji="1" lang="ja-JP" altLang="en-US" sz="1200" dirty="0">
                          <a:latin typeface="+mn-ea"/>
                          <a:ea typeface="+mn-ea"/>
                        </a:rPr>
                        <a:t>汚水</a:t>
                      </a:r>
                    </a:p>
                  </a:txBody>
                  <a:tcPr anchor="ctr"/>
                </a:tc>
                <a:tc>
                  <a:txBody>
                    <a:bodyPr/>
                    <a:lstStyle/>
                    <a:p>
                      <a:pPr algn="ctr"/>
                      <a:r>
                        <a:rPr kumimoji="1" lang="ja-JP" altLang="en-US" sz="1200" dirty="0">
                          <a:latin typeface="+mn-ea"/>
                          <a:ea typeface="+mn-ea"/>
                        </a:rPr>
                        <a:t>雨水</a:t>
                      </a:r>
                    </a:p>
                  </a:txBody>
                  <a:tcPr anchor="ctr"/>
                </a:tc>
                <a:tc>
                  <a:txBody>
                    <a:bodyPr/>
                    <a:lstStyle/>
                    <a:p>
                      <a:pPr algn="ctr"/>
                      <a:r>
                        <a:rPr kumimoji="1" lang="ja-JP" altLang="en-US" sz="1200" dirty="0">
                          <a:latin typeface="+mn-ea"/>
                          <a:ea typeface="+mn-ea"/>
                        </a:rPr>
                        <a:t>総延長</a:t>
                      </a:r>
                    </a:p>
                  </a:txBody>
                  <a:tcPr anchor="ctr"/>
                </a:tc>
                <a:extLst>
                  <a:ext uri="{0D108BD9-81ED-4DB2-BD59-A6C34878D82A}">
                    <a16:rowId xmlns:a16="http://schemas.microsoft.com/office/drawing/2014/main" val="1662463274"/>
                  </a:ext>
                </a:extLst>
              </a:tr>
              <a:tr h="523630">
                <a:tc>
                  <a:txBody>
                    <a:bodyPr/>
                    <a:lstStyle/>
                    <a:p>
                      <a:pPr algn="ctr"/>
                      <a:r>
                        <a:rPr kumimoji="1" lang="ja-JP" altLang="en-US" sz="1200" dirty="0">
                          <a:latin typeface="+mn-ea"/>
                          <a:ea typeface="+mn-ea"/>
                        </a:rPr>
                        <a:t>延長（</a:t>
                      </a:r>
                      <a:r>
                        <a:rPr kumimoji="1" lang="en-US" altLang="ja-JP" sz="1200" dirty="0">
                          <a:latin typeface="+mn-ea"/>
                          <a:ea typeface="+mn-ea"/>
                        </a:rPr>
                        <a:t>km</a:t>
                      </a:r>
                      <a:r>
                        <a:rPr kumimoji="1" lang="ja-JP" altLang="en-US" sz="1200" dirty="0">
                          <a:latin typeface="+mn-ea"/>
                          <a:ea typeface="+mn-ea"/>
                        </a:rPr>
                        <a:t>）</a:t>
                      </a:r>
                    </a:p>
                  </a:txBody>
                  <a:tcPr anchor="ctr"/>
                </a:tc>
                <a:tc>
                  <a:txBody>
                    <a:bodyPr/>
                    <a:lstStyle/>
                    <a:p>
                      <a:pPr algn="ctr"/>
                      <a:r>
                        <a:rPr kumimoji="1" lang="ja-JP" altLang="en-US" sz="1200" dirty="0">
                          <a:latin typeface="+mn-ea"/>
                          <a:ea typeface="+mn-ea"/>
                        </a:rPr>
                        <a:t>約</a:t>
                      </a:r>
                      <a:r>
                        <a:rPr kumimoji="1" lang="en-US" altLang="ja-JP" sz="1200" dirty="0">
                          <a:latin typeface="+mn-ea"/>
                          <a:ea typeface="+mn-ea"/>
                        </a:rPr>
                        <a:t>218</a:t>
                      </a:r>
                      <a:endParaRPr kumimoji="1" lang="ja-JP" altLang="en-US" sz="1200" dirty="0">
                        <a:latin typeface="+mn-ea"/>
                        <a:ea typeface="+mn-ea"/>
                      </a:endParaRPr>
                    </a:p>
                  </a:txBody>
                  <a:tcPr anchor="ctr"/>
                </a:tc>
                <a:tc>
                  <a:txBody>
                    <a:bodyPr/>
                    <a:lstStyle/>
                    <a:p>
                      <a:pPr algn="ctr"/>
                      <a:r>
                        <a:rPr kumimoji="1" lang="ja-JP" altLang="en-US" sz="1200" dirty="0">
                          <a:latin typeface="+mn-ea"/>
                          <a:ea typeface="+mn-ea"/>
                        </a:rPr>
                        <a:t>約</a:t>
                      </a:r>
                      <a:r>
                        <a:rPr kumimoji="1" lang="en-US" altLang="ja-JP" sz="1200" dirty="0">
                          <a:latin typeface="+mn-ea"/>
                          <a:ea typeface="+mn-ea"/>
                        </a:rPr>
                        <a:t>16</a:t>
                      </a:r>
                      <a:endParaRPr kumimoji="1" lang="ja-JP" altLang="en-US" sz="12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約</a:t>
                      </a:r>
                      <a:r>
                        <a:rPr kumimoji="1" lang="en-US" altLang="ja-JP" sz="1200" dirty="0">
                          <a:latin typeface="+mn-ea"/>
                          <a:ea typeface="+mn-ea"/>
                        </a:rPr>
                        <a:t>234</a:t>
                      </a:r>
                      <a:endParaRPr kumimoji="1" lang="ja-JP" altLang="en-US" sz="1200" dirty="0">
                        <a:latin typeface="+mn-ea"/>
                        <a:ea typeface="+mn-ea"/>
                      </a:endParaRPr>
                    </a:p>
                  </a:txBody>
                  <a:tcPr anchor="ctr"/>
                </a:tc>
                <a:extLst>
                  <a:ext uri="{0D108BD9-81ED-4DB2-BD59-A6C34878D82A}">
                    <a16:rowId xmlns:a16="http://schemas.microsoft.com/office/drawing/2014/main" val="3862737205"/>
                  </a:ext>
                </a:extLst>
              </a:tr>
            </a:tbl>
          </a:graphicData>
        </a:graphic>
      </p:graphicFrame>
      <p:graphicFrame>
        <p:nvGraphicFramePr>
          <p:cNvPr id="7" name="表 6">
            <a:extLst>
              <a:ext uri="{FF2B5EF4-FFF2-40B4-BE49-F238E27FC236}">
                <a16:creationId xmlns:a16="http://schemas.microsoft.com/office/drawing/2014/main" id="{93773977-DA4A-C00C-6C73-4F106FFEFB26}"/>
              </a:ext>
            </a:extLst>
          </p:cNvPr>
          <p:cNvGraphicFramePr>
            <a:graphicFrameLocks noGrp="1"/>
          </p:cNvGraphicFramePr>
          <p:nvPr/>
        </p:nvGraphicFramePr>
        <p:xfrm>
          <a:off x="223473" y="2660293"/>
          <a:ext cx="2348990" cy="1003659"/>
        </p:xfrm>
        <a:graphic>
          <a:graphicData uri="http://schemas.openxmlformats.org/drawingml/2006/table">
            <a:tbl>
              <a:tblPr firstRow="1" firstCol="1" bandRow="1">
                <a:tableStyleId>{7DF18680-E054-41AD-8BC1-D1AEF772440D}</a:tableStyleId>
              </a:tblPr>
              <a:tblGrid>
                <a:gridCol w="1363930">
                  <a:extLst>
                    <a:ext uri="{9D8B030D-6E8A-4147-A177-3AD203B41FA5}">
                      <a16:colId xmlns:a16="http://schemas.microsoft.com/office/drawing/2014/main" val="3964509943"/>
                    </a:ext>
                  </a:extLst>
                </a:gridCol>
                <a:gridCol w="985060">
                  <a:extLst>
                    <a:ext uri="{9D8B030D-6E8A-4147-A177-3AD203B41FA5}">
                      <a16:colId xmlns:a16="http://schemas.microsoft.com/office/drawing/2014/main" val="236338533"/>
                    </a:ext>
                  </a:extLst>
                </a:gridCol>
              </a:tblGrid>
              <a:tr h="334553">
                <a:tc>
                  <a:txBody>
                    <a:bodyPr/>
                    <a:lstStyle/>
                    <a:p>
                      <a:pPr algn="ctr"/>
                      <a:r>
                        <a:rPr kumimoji="1" lang="ja-JP" altLang="en-US" sz="1200" dirty="0">
                          <a:latin typeface="+mn-ea"/>
                          <a:ea typeface="+mn-ea"/>
                        </a:rPr>
                        <a:t>名称</a:t>
                      </a:r>
                    </a:p>
                  </a:txBody>
                  <a:tcPr anchor="ctr"/>
                </a:tc>
                <a:tc>
                  <a:txBody>
                    <a:bodyPr/>
                    <a:lstStyle/>
                    <a:p>
                      <a:pPr algn="ctr"/>
                      <a:r>
                        <a:rPr kumimoji="1" lang="ja-JP" altLang="en-US" sz="1200" dirty="0">
                          <a:latin typeface="+mn-ea"/>
                          <a:ea typeface="+mn-ea"/>
                        </a:rPr>
                        <a:t>箇所数</a:t>
                      </a:r>
                    </a:p>
                  </a:txBody>
                  <a:tcPr anchor="ctr"/>
                </a:tc>
                <a:extLst>
                  <a:ext uri="{0D108BD9-81ED-4DB2-BD59-A6C34878D82A}">
                    <a16:rowId xmlns:a16="http://schemas.microsoft.com/office/drawing/2014/main" val="3281116901"/>
                  </a:ext>
                </a:extLst>
              </a:tr>
              <a:tr h="334553">
                <a:tc>
                  <a:txBody>
                    <a:bodyPr/>
                    <a:lstStyle/>
                    <a:p>
                      <a:pPr algn="ctr"/>
                      <a:r>
                        <a:rPr kumimoji="1" lang="ja-JP" altLang="en-US" sz="1200" dirty="0">
                          <a:latin typeface="+mn-ea"/>
                          <a:ea typeface="+mn-ea"/>
                        </a:rPr>
                        <a:t>ポンプ場</a:t>
                      </a:r>
                    </a:p>
                  </a:txBody>
                  <a:tcPr anchor="ctr"/>
                </a:tc>
                <a:tc>
                  <a:txBody>
                    <a:bodyPr/>
                    <a:lstStyle/>
                    <a:p>
                      <a:pPr algn="ctr"/>
                      <a:r>
                        <a:rPr kumimoji="1" lang="en-US" altLang="ja-JP" sz="1200" dirty="0">
                          <a:latin typeface="+mn-ea"/>
                          <a:ea typeface="+mn-ea"/>
                        </a:rPr>
                        <a:t>1</a:t>
                      </a:r>
                      <a:endParaRPr kumimoji="1" lang="ja-JP" altLang="en-US" sz="1200" dirty="0">
                        <a:latin typeface="+mn-ea"/>
                        <a:ea typeface="+mn-ea"/>
                      </a:endParaRPr>
                    </a:p>
                  </a:txBody>
                  <a:tcPr anchor="ctr"/>
                </a:tc>
                <a:extLst>
                  <a:ext uri="{0D108BD9-81ED-4DB2-BD59-A6C34878D82A}">
                    <a16:rowId xmlns:a16="http://schemas.microsoft.com/office/drawing/2014/main" val="1067284494"/>
                  </a:ext>
                </a:extLst>
              </a:tr>
              <a:tr h="334553">
                <a:tc>
                  <a:txBody>
                    <a:bodyPr/>
                    <a:lstStyle/>
                    <a:p>
                      <a:pPr algn="ctr"/>
                      <a:r>
                        <a:rPr kumimoji="1" lang="ja-JP" altLang="en-US" sz="1200" dirty="0">
                          <a:latin typeface="+mn-ea"/>
                          <a:ea typeface="+mn-ea"/>
                        </a:rPr>
                        <a:t>マンホールポンプ</a:t>
                      </a:r>
                    </a:p>
                  </a:txBody>
                  <a:tcPr anchor="ctr"/>
                </a:tc>
                <a:tc>
                  <a:txBody>
                    <a:bodyPr/>
                    <a:lstStyle/>
                    <a:p>
                      <a:pPr algn="ctr"/>
                      <a:r>
                        <a:rPr kumimoji="1" lang="en-US" altLang="ja-JP" sz="1200" dirty="0">
                          <a:latin typeface="+mn-ea"/>
                          <a:ea typeface="+mn-ea"/>
                        </a:rPr>
                        <a:t>9</a:t>
                      </a:r>
                      <a:endParaRPr kumimoji="1" lang="ja-JP" altLang="en-US" sz="1200" dirty="0">
                        <a:latin typeface="+mn-ea"/>
                        <a:ea typeface="+mn-ea"/>
                      </a:endParaRPr>
                    </a:p>
                  </a:txBody>
                  <a:tcPr anchor="ctr"/>
                </a:tc>
                <a:extLst>
                  <a:ext uri="{0D108BD9-81ED-4DB2-BD59-A6C34878D82A}">
                    <a16:rowId xmlns:a16="http://schemas.microsoft.com/office/drawing/2014/main" val="2764218588"/>
                  </a:ext>
                </a:extLst>
              </a:tr>
            </a:tbl>
          </a:graphicData>
        </a:graphic>
      </p:graphicFrame>
      <p:sp>
        <p:nvSpPr>
          <p:cNvPr id="5" name="テキスト ボックス 4">
            <a:extLst>
              <a:ext uri="{FF2B5EF4-FFF2-40B4-BE49-F238E27FC236}">
                <a16:creationId xmlns:a16="http://schemas.microsoft.com/office/drawing/2014/main" id="{1C2FA013-427D-B959-29D5-6A9FE828A17E}"/>
              </a:ext>
            </a:extLst>
          </p:cNvPr>
          <p:cNvSpPr txBox="1"/>
          <p:nvPr/>
        </p:nvSpPr>
        <p:spPr>
          <a:xfrm>
            <a:off x="139557" y="1052736"/>
            <a:ext cx="1042372"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&lt;</a:t>
            </a:r>
            <a:r>
              <a:rPr lang="ja-JP" altLang="en-US" sz="1600" b="0" dirty="0">
                <a:latin typeface="Meiryo UI" panose="020B0604030504040204" pitchFamily="50" charset="-128"/>
                <a:ea typeface="Meiryo UI" panose="020B0604030504040204" pitchFamily="50" charset="-128"/>
              </a:rPr>
              <a:t>管路</a:t>
            </a:r>
            <a:r>
              <a:rPr lang="en-US" altLang="ja-JP" sz="1600" b="0" dirty="0">
                <a:latin typeface="Meiryo UI" panose="020B0604030504040204" pitchFamily="50" charset="-128"/>
                <a:ea typeface="Meiryo UI" panose="020B0604030504040204" pitchFamily="50" charset="-128"/>
              </a:rPr>
              <a:t>&gt;</a:t>
            </a:r>
            <a:endParaRPr lang="ja-JP" altLang="en-US" sz="1600" b="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7649C81-E579-5F36-8B41-765C25370604}"/>
              </a:ext>
            </a:extLst>
          </p:cNvPr>
          <p:cNvSpPr txBox="1"/>
          <p:nvPr/>
        </p:nvSpPr>
        <p:spPr>
          <a:xfrm>
            <a:off x="107504" y="2321541"/>
            <a:ext cx="2687802"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&lt;</a:t>
            </a:r>
            <a:r>
              <a:rPr lang="ja-JP" altLang="en-US" sz="1600" b="0" dirty="0">
                <a:latin typeface="Meiryo UI" panose="020B0604030504040204" pitchFamily="50" charset="-128"/>
                <a:ea typeface="Meiryo UI" panose="020B0604030504040204" pitchFamily="50" charset="-128"/>
              </a:rPr>
              <a:t>ポンプ場・マンホールポンプ</a:t>
            </a:r>
            <a:r>
              <a:rPr lang="en-US" altLang="ja-JP" sz="1600" b="0" dirty="0">
                <a:latin typeface="Meiryo UI" panose="020B0604030504040204" pitchFamily="50" charset="-128"/>
                <a:ea typeface="Meiryo UI" panose="020B0604030504040204" pitchFamily="50" charset="-128"/>
              </a:rPr>
              <a:t>&gt;</a:t>
            </a:r>
            <a:endParaRPr lang="ja-JP" altLang="en-US" sz="16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284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120B-DB2B-D38F-E230-B8689B87081C}"/>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022FD0A6-52A4-5B42-1A4F-83427FBD8020}"/>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670A8382-5CED-AFD7-8603-B27C2F559E96}"/>
              </a:ext>
            </a:extLst>
          </p:cNvPr>
          <p:cNvSpPr txBox="1">
            <a:spLocks/>
          </p:cNvSpPr>
          <p:nvPr/>
        </p:nvSpPr>
        <p:spPr>
          <a:xfrm>
            <a:off x="-1" y="58204"/>
            <a:ext cx="5796137"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dirty="0">
                <a:solidFill>
                  <a:prstClr val="white"/>
                </a:solidFill>
                <a:latin typeface="Meiryo UI" panose="020B0604030504040204" pitchFamily="50" charset="-128"/>
                <a:ea typeface="Meiryo UI" panose="020B0604030504040204" pitchFamily="50" charset="-128"/>
              </a:rPr>
              <a:t>1</a:t>
            </a:r>
            <a:r>
              <a:rPr lang="ja-JP" altLang="en-US" sz="3400" b="1" dirty="0">
                <a:solidFill>
                  <a:prstClr val="white"/>
                </a:solidFill>
                <a:latin typeface="Meiryo UI" panose="020B0604030504040204" pitchFamily="50" charset="-128"/>
                <a:ea typeface="Meiryo UI" panose="020B0604030504040204" pitchFamily="50" charset="-128"/>
              </a:rPr>
              <a:t>．蓮田市下水道事業の概要</a:t>
            </a:r>
            <a:endParaRPr lang="ja-JP" altLang="en-US" sz="3400" b="1" dirty="0"/>
          </a:p>
        </p:txBody>
      </p:sp>
      <p:sp>
        <p:nvSpPr>
          <p:cNvPr id="20" name="スライド番号プレースホルダー 19">
            <a:extLst>
              <a:ext uri="{FF2B5EF4-FFF2-40B4-BE49-F238E27FC236}">
                <a16:creationId xmlns:a16="http://schemas.microsoft.com/office/drawing/2014/main" id="{C04C422B-6908-2695-15FA-E93212F871B7}"/>
              </a:ext>
            </a:extLst>
          </p:cNvPr>
          <p:cNvSpPr>
            <a:spLocks noGrp="1"/>
          </p:cNvSpPr>
          <p:nvPr>
            <p:ph type="sldNum" sz="quarter" idx="12"/>
          </p:nvPr>
        </p:nvSpPr>
        <p:spPr/>
        <p:txBody>
          <a:bodyPr/>
          <a:lstStyle/>
          <a:p>
            <a:pPr>
              <a:defRPr/>
            </a:pPr>
            <a:fld id="{8F99E85F-FDFE-490C-9A09-EA5AF74A918C}" type="slidenum">
              <a:rPr lang="ja-JP" altLang="en-US" smtClean="0"/>
              <a:pPr>
                <a:defRPr/>
              </a:pPr>
              <a:t>6</a:t>
            </a:fld>
            <a:endParaRPr lang="ja-JP" altLang="en-US"/>
          </a:p>
        </p:txBody>
      </p:sp>
      <p:pic>
        <p:nvPicPr>
          <p:cNvPr id="19" name="図 18" descr="マップ&#10;&#10;自動的に生成された説明">
            <a:extLst>
              <a:ext uri="{FF2B5EF4-FFF2-40B4-BE49-F238E27FC236}">
                <a16:creationId xmlns:a16="http://schemas.microsoft.com/office/drawing/2014/main" id="{8A27B8B4-323E-015F-EAB6-3DD565018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788334"/>
            <a:ext cx="4051146" cy="5592994"/>
          </a:xfrm>
          <a:prstGeom prst="rect">
            <a:avLst/>
          </a:prstGeom>
        </p:spPr>
      </p:pic>
      <p:pic>
        <p:nvPicPr>
          <p:cNvPr id="22" name="図 21">
            <a:extLst>
              <a:ext uri="{FF2B5EF4-FFF2-40B4-BE49-F238E27FC236}">
                <a16:creationId xmlns:a16="http://schemas.microsoft.com/office/drawing/2014/main" id="{B4E86BCD-0E25-2482-45D0-BA0FC137700F}"/>
              </a:ext>
            </a:extLst>
          </p:cNvPr>
          <p:cNvPicPr>
            <a:picLocks noChangeAspect="1"/>
          </p:cNvPicPr>
          <p:nvPr/>
        </p:nvPicPr>
        <p:blipFill>
          <a:blip r:embed="rId4"/>
          <a:stretch>
            <a:fillRect/>
          </a:stretch>
        </p:blipFill>
        <p:spPr>
          <a:xfrm>
            <a:off x="611560" y="1395219"/>
            <a:ext cx="3215815" cy="5189355"/>
          </a:xfrm>
          <a:prstGeom prst="rect">
            <a:avLst/>
          </a:prstGeom>
        </p:spPr>
      </p:pic>
      <p:sp>
        <p:nvSpPr>
          <p:cNvPr id="23" name="テキスト ボックス 22">
            <a:extLst>
              <a:ext uri="{FF2B5EF4-FFF2-40B4-BE49-F238E27FC236}">
                <a16:creationId xmlns:a16="http://schemas.microsoft.com/office/drawing/2014/main" id="{7CD6C984-4621-E30D-D971-E1813C48393B}"/>
              </a:ext>
            </a:extLst>
          </p:cNvPr>
          <p:cNvSpPr txBox="1"/>
          <p:nvPr/>
        </p:nvSpPr>
        <p:spPr>
          <a:xfrm>
            <a:off x="5508104" y="6183253"/>
            <a:ext cx="2853548"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農業集落排水施設位置図</a:t>
            </a:r>
          </a:p>
        </p:txBody>
      </p:sp>
      <p:sp>
        <p:nvSpPr>
          <p:cNvPr id="25" name="テキスト ボックス 24">
            <a:extLst>
              <a:ext uri="{FF2B5EF4-FFF2-40B4-BE49-F238E27FC236}">
                <a16:creationId xmlns:a16="http://schemas.microsoft.com/office/drawing/2014/main" id="{7AAC35D5-2348-AD3B-612C-409EFB07C8B5}"/>
              </a:ext>
            </a:extLst>
          </p:cNvPr>
          <p:cNvSpPr txBox="1"/>
          <p:nvPr/>
        </p:nvSpPr>
        <p:spPr>
          <a:xfrm>
            <a:off x="710340" y="1040060"/>
            <a:ext cx="2853548"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農業集落排水施設一覧</a:t>
            </a:r>
          </a:p>
        </p:txBody>
      </p:sp>
      <p:sp>
        <p:nvSpPr>
          <p:cNvPr id="3" name="テキスト ボックス 2">
            <a:extLst>
              <a:ext uri="{FF2B5EF4-FFF2-40B4-BE49-F238E27FC236}">
                <a16:creationId xmlns:a16="http://schemas.microsoft.com/office/drawing/2014/main" id="{D2B033C3-867F-4C71-C13A-22146C357138}"/>
              </a:ext>
            </a:extLst>
          </p:cNvPr>
          <p:cNvSpPr txBox="1"/>
          <p:nvPr/>
        </p:nvSpPr>
        <p:spPr>
          <a:xfrm>
            <a:off x="5227" y="714182"/>
            <a:ext cx="2622557" cy="338554"/>
          </a:xfrm>
          <a:prstGeom prst="rect">
            <a:avLst/>
          </a:prstGeom>
          <a:noFill/>
          <a:ln>
            <a:noFill/>
          </a:ln>
        </p:spPr>
        <p:txBody>
          <a:bodyPr wrap="square">
            <a:spAutoFit/>
          </a:bodyPr>
          <a:lstStyle/>
          <a:p>
            <a:pPr defTabSz="633039">
              <a:spcAft>
                <a:spcPts val="600"/>
              </a:spcAft>
              <a:defRPr/>
            </a:pP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農業集落排水施設の概要</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52685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532D4-A0B3-915B-5A60-8055FFAEC4E6}"/>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6F2E60FA-A193-BD98-2932-CA2C77FA3385}"/>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F7062C5D-A566-AE97-65CA-F2B463029BF7}"/>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b="1" dirty="0">
                <a:solidFill>
                  <a:prstClr val="white"/>
                </a:solidFill>
                <a:latin typeface="Meiryo UI" panose="020B0604030504040204" pitchFamily="50" charset="-128"/>
                <a:ea typeface="Meiryo UI" panose="020B0604030504040204" pitchFamily="50" charset="-128"/>
              </a:rPr>
              <a:t>2</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の現状</a:t>
            </a:r>
            <a:r>
              <a:rPr lang="ja-JP" altLang="en-US" sz="2500" dirty="0">
                <a:solidFill>
                  <a:prstClr val="white"/>
                </a:solidFill>
                <a:latin typeface="Meiryo UI" panose="020B0604030504040204" pitchFamily="50" charset="-128"/>
                <a:ea typeface="Meiryo UI" panose="020B0604030504040204" pitchFamily="50" charset="-128"/>
              </a:rPr>
              <a:t>～</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ヒト</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業務執行体制～</a:t>
            </a:r>
            <a:endParaRPr lang="ja-JP" altLang="en-US" sz="2500" b="1" dirty="0"/>
          </a:p>
        </p:txBody>
      </p:sp>
      <p:sp>
        <p:nvSpPr>
          <p:cNvPr id="26" name="スライド番号プレースホルダー 25">
            <a:extLst>
              <a:ext uri="{FF2B5EF4-FFF2-40B4-BE49-F238E27FC236}">
                <a16:creationId xmlns:a16="http://schemas.microsoft.com/office/drawing/2014/main" id="{FBF62991-15E2-8B58-EF2D-544EE5546831}"/>
              </a:ext>
            </a:extLst>
          </p:cNvPr>
          <p:cNvSpPr>
            <a:spLocks noGrp="1"/>
          </p:cNvSpPr>
          <p:nvPr>
            <p:ph type="sldNum" sz="quarter" idx="12"/>
          </p:nvPr>
        </p:nvSpPr>
        <p:spPr/>
        <p:txBody>
          <a:bodyPr/>
          <a:lstStyle/>
          <a:p>
            <a:pPr>
              <a:defRPr/>
            </a:pPr>
            <a:fld id="{8F99E85F-FDFE-490C-9A09-EA5AF74A918C}" type="slidenum">
              <a:rPr lang="ja-JP" altLang="en-US" smtClean="0"/>
              <a:pPr>
                <a:defRPr/>
              </a:pPr>
              <a:t>7</a:t>
            </a:fld>
            <a:endParaRPr lang="ja-JP" altLang="en-US"/>
          </a:p>
        </p:txBody>
      </p:sp>
      <p:sp>
        <p:nvSpPr>
          <p:cNvPr id="5" name="テキスト ボックス 4">
            <a:extLst>
              <a:ext uri="{FF2B5EF4-FFF2-40B4-BE49-F238E27FC236}">
                <a16:creationId xmlns:a16="http://schemas.microsoft.com/office/drawing/2014/main" id="{58423F0A-4336-8ED7-8E67-EDB46CCC2A50}"/>
              </a:ext>
            </a:extLst>
          </p:cNvPr>
          <p:cNvSpPr txBox="1"/>
          <p:nvPr/>
        </p:nvSpPr>
        <p:spPr>
          <a:xfrm>
            <a:off x="53751" y="717629"/>
            <a:ext cx="9036497" cy="1000274"/>
          </a:xfrm>
          <a:prstGeom prst="rect">
            <a:avLst/>
          </a:prstGeom>
          <a:noFill/>
          <a:ln w="12700">
            <a:solidFill>
              <a:schemeClr val="tx1"/>
            </a:solidFill>
          </a:ln>
        </p:spPr>
        <p:txBody>
          <a:bodyPr wrap="square">
            <a:spAutoFit/>
          </a:bodyPr>
          <a:lstStyle/>
          <a:p>
            <a:pPr marL="285750" indent="-285750" algn="just" defTabSz="633039">
              <a:spcAft>
                <a:spcPts val="600"/>
              </a:spcAft>
              <a:buFont typeface="ＭＳ 明朝" panose="02020609040205080304" pitchFamily="17" charset="-128"/>
              <a:buChar char="◯"/>
              <a:tabLst>
                <a:tab pos="984250" algn="l"/>
              </a:tabLst>
              <a:defRPr/>
            </a:pPr>
            <a:r>
              <a:rPr lang="ja-JP" altLang="en-US" sz="1800" b="0" dirty="0">
                <a:latin typeface="Meiryo UI" panose="020B0604030504040204" pitchFamily="50" charset="-128"/>
                <a:ea typeface="Meiryo UI" panose="020B0604030504040204" pitchFamily="50" charset="-128"/>
              </a:rPr>
              <a:t>本市下水道課の職員数は、令和</a:t>
            </a:r>
            <a:r>
              <a:rPr lang="en-US" altLang="ja-JP" sz="1800" b="0" dirty="0">
                <a:latin typeface="Meiryo UI" panose="020B0604030504040204" pitchFamily="50" charset="-128"/>
                <a:ea typeface="Meiryo UI" panose="020B0604030504040204" pitchFamily="50" charset="-128"/>
              </a:rPr>
              <a:t>5</a:t>
            </a:r>
            <a:r>
              <a:rPr lang="ja-JP" altLang="en-US" sz="1800" b="0" dirty="0">
                <a:latin typeface="Meiryo UI" panose="020B0604030504040204" pitchFamily="50" charset="-128"/>
                <a:ea typeface="Meiryo UI" panose="020B0604030504040204" pitchFamily="50" charset="-128"/>
              </a:rPr>
              <a:t>年度末時点で</a:t>
            </a:r>
            <a:r>
              <a:rPr lang="en-US" altLang="ja-JP" sz="1800" b="0" dirty="0">
                <a:latin typeface="Meiryo UI" panose="020B0604030504040204" pitchFamily="50" charset="-128"/>
                <a:ea typeface="Meiryo UI" panose="020B0604030504040204" pitchFamily="50" charset="-128"/>
              </a:rPr>
              <a:t>8</a:t>
            </a:r>
            <a:r>
              <a:rPr lang="ja-JP" altLang="en-US" sz="1800" b="0" dirty="0">
                <a:latin typeface="Meiryo UI" panose="020B0604030504040204" pitchFamily="50" charset="-128"/>
                <a:ea typeface="Meiryo UI" panose="020B0604030504040204" pitchFamily="50" charset="-128"/>
              </a:rPr>
              <a:t>名となっています。中間層が少なく、建築・機械・電気・化学を専門とする職員が在籍していない状況です。</a:t>
            </a:r>
          </a:p>
          <a:p>
            <a:pPr marL="285750" indent="-285750" algn="just" defTabSz="633039">
              <a:spcAft>
                <a:spcPts val="600"/>
              </a:spcAft>
              <a:buFont typeface="ＭＳ 明朝" panose="02020609040205080304" pitchFamily="17" charset="-128"/>
              <a:buChar char="◯"/>
              <a:tabLst>
                <a:tab pos="984250" algn="l"/>
              </a:tabLst>
              <a:defRPr/>
            </a:pPr>
            <a:r>
              <a:rPr lang="ja-JP" altLang="en-US" sz="1800" b="0" dirty="0">
                <a:latin typeface="Meiryo UI" panose="020B0604030504040204" pitchFamily="50" charset="-128"/>
                <a:ea typeface="Meiryo UI" panose="020B0604030504040204" pitchFamily="50" charset="-128"/>
              </a:rPr>
              <a:t>今後、職員数がさらに減少していくことを見通し、</a:t>
            </a:r>
            <a:r>
              <a:rPr lang="ja-JP" altLang="en-US" sz="1800" dirty="0">
                <a:solidFill>
                  <a:srgbClr val="C00000"/>
                </a:solidFill>
                <a:latin typeface="Meiryo UI" panose="020B0604030504040204" pitchFamily="50" charset="-128"/>
                <a:ea typeface="Meiryo UI" panose="020B0604030504040204" pitchFamily="50" charset="-128"/>
              </a:rPr>
              <a:t>専門技術の継承・担保が必要</a:t>
            </a:r>
            <a:r>
              <a:rPr lang="ja-JP" altLang="en-US" sz="1800" b="0" dirty="0">
                <a:latin typeface="Meiryo UI" panose="020B0604030504040204" pitchFamily="50" charset="-128"/>
                <a:ea typeface="Meiryo UI" panose="020B0604030504040204" pitchFamily="50" charset="-128"/>
              </a:rPr>
              <a:t>とされます。</a:t>
            </a:r>
            <a:endParaRPr lang="en-US" altLang="ja-JP" sz="18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7C503E4A-34C7-6DBC-E47F-B68A66C286EF}"/>
              </a:ext>
            </a:extLst>
          </p:cNvPr>
          <p:cNvPicPr>
            <a:picLocks noChangeAspect="1"/>
          </p:cNvPicPr>
          <p:nvPr/>
        </p:nvPicPr>
        <p:blipFill>
          <a:blip r:embed="rId3"/>
          <a:stretch>
            <a:fillRect/>
          </a:stretch>
        </p:blipFill>
        <p:spPr>
          <a:xfrm>
            <a:off x="1686662" y="1743429"/>
            <a:ext cx="5621642" cy="4565891"/>
          </a:xfrm>
          <a:prstGeom prst="rect">
            <a:avLst/>
          </a:prstGeom>
        </p:spPr>
      </p:pic>
      <p:sp>
        <p:nvSpPr>
          <p:cNvPr id="10" name="吹き出し: 角を丸めた四角形 9">
            <a:extLst>
              <a:ext uri="{FF2B5EF4-FFF2-40B4-BE49-F238E27FC236}">
                <a16:creationId xmlns:a16="http://schemas.microsoft.com/office/drawing/2014/main" id="{ABD61521-DB56-C352-59FD-3912071BE11E}"/>
              </a:ext>
            </a:extLst>
          </p:cNvPr>
          <p:cNvSpPr/>
          <p:nvPr/>
        </p:nvSpPr>
        <p:spPr>
          <a:xfrm>
            <a:off x="7452320" y="1988840"/>
            <a:ext cx="1476951" cy="1296000"/>
          </a:xfrm>
          <a:prstGeom prst="wedgeRoundRectCallout">
            <a:avLst>
              <a:gd name="adj1" fmla="val -50311"/>
              <a:gd name="adj2" fmla="val 63641"/>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600" dirty="0">
                <a:latin typeface="メイリオ" panose="020B0604030504040204" pitchFamily="50" charset="-128"/>
                <a:ea typeface="メイリオ" panose="020B0604030504040204" pitchFamily="50" charset="-128"/>
              </a:rPr>
              <a:t>50</a:t>
            </a:r>
            <a:r>
              <a:rPr kumimoji="1" lang="ja-JP" altLang="en-US" sz="1600" dirty="0">
                <a:latin typeface="メイリオ" panose="020B0604030504040204" pitchFamily="50" charset="-128"/>
                <a:ea typeface="メイリオ" panose="020B0604030504040204" pitchFamily="50" charset="-128"/>
              </a:rPr>
              <a:t>代</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名</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を除き</a:t>
            </a:r>
            <a:endParaRPr lang="en-US" altLang="ja-JP" sz="1600" dirty="0">
              <a:latin typeface="メイリオ" panose="020B0604030504040204" pitchFamily="50" charset="-128"/>
              <a:ea typeface="メイリオ" panose="020B0604030504040204" pitchFamily="50" charset="-128"/>
            </a:endParaRPr>
          </a:p>
          <a:p>
            <a:pPr algn="ctr"/>
            <a:r>
              <a:rPr kumimoji="1" lang="en-US" altLang="ja-JP" sz="1600" dirty="0">
                <a:latin typeface="メイリオ" panose="020B0604030504040204" pitchFamily="50" charset="-128"/>
                <a:ea typeface="メイリオ" panose="020B0604030504040204" pitchFamily="50" charset="-128"/>
              </a:rPr>
              <a:t>20</a:t>
            </a:r>
            <a:r>
              <a:rPr kumimoji="1" lang="ja-JP" altLang="en-US" sz="1600" dirty="0">
                <a:latin typeface="メイリオ" panose="020B0604030504040204" pitchFamily="50" charset="-128"/>
                <a:ea typeface="メイリオ" panose="020B0604030504040204" pitchFamily="50" charset="-128"/>
              </a:rPr>
              <a:t>代</a:t>
            </a:r>
            <a:r>
              <a:rPr kumimoji="1" lang="en-US" altLang="ja-JP" sz="1600" dirty="0">
                <a:latin typeface="メイリオ" panose="020B0604030504040204" pitchFamily="50" charset="-128"/>
                <a:ea typeface="メイリオ" panose="020B0604030504040204" pitchFamily="50" charset="-128"/>
              </a:rPr>
              <a:t>~30</a:t>
            </a:r>
            <a:r>
              <a:rPr kumimoji="1" lang="ja-JP" altLang="en-US" sz="1600" dirty="0">
                <a:latin typeface="メイリオ" panose="020B0604030504040204" pitchFamily="50" charset="-128"/>
                <a:ea typeface="メイリオ" panose="020B0604030504040204" pitchFamily="50" charset="-128"/>
              </a:rPr>
              <a:t>代の職員</a:t>
            </a:r>
          </a:p>
        </p:txBody>
      </p:sp>
      <p:sp>
        <p:nvSpPr>
          <p:cNvPr id="11" name="吹き出し: 角を丸めた四角形 10">
            <a:extLst>
              <a:ext uri="{FF2B5EF4-FFF2-40B4-BE49-F238E27FC236}">
                <a16:creationId xmlns:a16="http://schemas.microsoft.com/office/drawing/2014/main" id="{2C57BC2A-B643-D20E-B731-0EED852D241B}"/>
              </a:ext>
            </a:extLst>
          </p:cNvPr>
          <p:cNvSpPr/>
          <p:nvPr/>
        </p:nvSpPr>
        <p:spPr>
          <a:xfrm>
            <a:off x="7478901" y="4437112"/>
            <a:ext cx="1476951" cy="1296000"/>
          </a:xfrm>
          <a:prstGeom prst="wedgeRoundRectCallout">
            <a:avLst>
              <a:gd name="adj1" fmla="val -48096"/>
              <a:gd name="adj2" fmla="val 73786"/>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dirty="0">
                <a:latin typeface="メイリオ" panose="020B0604030504040204" pitchFamily="50" charset="-128"/>
                <a:ea typeface="メイリオ" panose="020B0604030504040204" pitchFamily="50" charset="-128"/>
              </a:rPr>
              <a:t>建築・機械・電気・化学の</a:t>
            </a:r>
            <a:r>
              <a:rPr kumimoji="1" lang="ja-JP" altLang="en-US" sz="1600" dirty="0">
                <a:latin typeface="メイリオ" panose="020B0604030504040204" pitchFamily="50" charset="-128"/>
                <a:ea typeface="メイリオ" panose="020B0604030504040204" pitchFamily="50" charset="-128"/>
              </a:rPr>
              <a:t>専門職が不足</a:t>
            </a:r>
            <a:endParaRPr kumimoji="1" lang="en-US" altLang="ja-JP" sz="1600" dirty="0">
              <a:latin typeface="メイリオ" panose="020B0604030504040204" pitchFamily="50" charset="-128"/>
              <a:ea typeface="メイリオ" panose="020B0604030504040204" pitchFamily="50" charset="-128"/>
            </a:endParaRPr>
          </a:p>
        </p:txBody>
      </p:sp>
      <p:sp>
        <p:nvSpPr>
          <p:cNvPr id="12" name="吹き出し: 角を丸めた四角形 11">
            <a:extLst>
              <a:ext uri="{FF2B5EF4-FFF2-40B4-BE49-F238E27FC236}">
                <a16:creationId xmlns:a16="http://schemas.microsoft.com/office/drawing/2014/main" id="{2CD7D6E6-7C0A-B66C-1B23-4A910E4DC6AF}"/>
              </a:ext>
            </a:extLst>
          </p:cNvPr>
          <p:cNvSpPr/>
          <p:nvPr/>
        </p:nvSpPr>
        <p:spPr>
          <a:xfrm>
            <a:off x="143672" y="4437112"/>
            <a:ext cx="1476000" cy="1296000"/>
          </a:xfrm>
          <a:prstGeom prst="wedgeRoundRectCallout">
            <a:avLst>
              <a:gd name="adj1" fmla="val 48218"/>
              <a:gd name="adj2" fmla="val 73414"/>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dirty="0">
                <a:latin typeface="メイリオ" panose="020B0604030504040204" pitchFamily="50" charset="-128"/>
                <a:ea typeface="メイリオ" panose="020B0604030504040204" pitchFamily="50" charset="-128"/>
              </a:rPr>
              <a:t>在籍年数</a:t>
            </a:r>
            <a:endParaRPr lang="en-US" altLang="ja-JP" sz="1600" dirty="0">
              <a:latin typeface="メイリオ" panose="020B0604030504040204" pitchFamily="50" charset="-128"/>
              <a:ea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年未満</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が</a:t>
            </a:r>
            <a:r>
              <a:rPr lang="en-US" altLang="ja-JP" sz="1600" dirty="0">
                <a:latin typeface="メイリオ" panose="020B0604030504040204" pitchFamily="50" charset="-128"/>
                <a:ea typeface="メイリオ" panose="020B0604030504040204" pitchFamily="50" charset="-128"/>
              </a:rPr>
              <a:t>63</a:t>
            </a:r>
            <a:r>
              <a:rPr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7998604-ED74-B9F2-8C53-09BADD658D2D}"/>
              </a:ext>
            </a:extLst>
          </p:cNvPr>
          <p:cNvSpPr txBox="1"/>
          <p:nvPr/>
        </p:nvSpPr>
        <p:spPr>
          <a:xfrm>
            <a:off x="3059832" y="6309320"/>
            <a:ext cx="2853548"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eiryo UI" panose="020B0604030504040204" pitchFamily="50" charset="-128"/>
                <a:ea typeface="Meiryo UI" panose="020B0604030504040204" pitchFamily="50" charset="-128"/>
              </a:rPr>
              <a:t>本市下水道課職員の特徴</a:t>
            </a:r>
          </a:p>
        </p:txBody>
      </p:sp>
    </p:spTree>
    <p:extLst>
      <p:ext uri="{BB962C8B-B14F-4D97-AF65-F5344CB8AC3E}">
        <p14:creationId xmlns:p14="http://schemas.microsoft.com/office/powerpoint/2010/main" val="365414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E8C4-9242-A281-3D4D-8DDA3EA19515}"/>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7D81C88-D21E-CD1D-1D99-9EE0D010F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7322" y="1772816"/>
            <a:ext cx="6329353" cy="3690144"/>
          </a:xfrm>
          <a:prstGeom prst="rect">
            <a:avLst/>
          </a:prstGeom>
          <a:noFill/>
          <a:ln>
            <a:noFill/>
          </a:ln>
        </p:spPr>
      </p:pic>
      <p:sp>
        <p:nvSpPr>
          <p:cNvPr id="18" name="タイトル 1">
            <a:extLst>
              <a:ext uri="{FF2B5EF4-FFF2-40B4-BE49-F238E27FC236}">
                <a16:creationId xmlns:a16="http://schemas.microsoft.com/office/drawing/2014/main" id="{1DBD313C-1401-196F-412D-D94ED1E6E27C}"/>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F4A8603B-39B8-12DD-3044-40BD323541DD}"/>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b="1" dirty="0">
                <a:solidFill>
                  <a:prstClr val="white"/>
                </a:solidFill>
                <a:latin typeface="Meiryo UI" panose="020B0604030504040204" pitchFamily="50" charset="-128"/>
                <a:ea typeface="Meiryo UI" panose="020B0604030504040204" pitchFamily="50" charset="-128"/>
              </a:rPr>
              <a:t>2</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の現状</a:t>
            </a:r>
            <a:r>
              <a:rPr lang="ja-JP" altLang="en-US" sz="2500" dirty="0">
                <a:solidFill>
                  <a:prstClr val="white"/>
                </a:solidFill>
                <a:latin typeface="Meiryo UI" panose="020B0604030504040204" pitchFamily="50" charset="-128"/>
                <a:ea typeface="Meiryo UI" panose="020B0604030504040204" pitchFamily="50" charset="-128"/>
              </a:rPr>
              <a:t>～</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モノ</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老朽化施設～</a:t>
            </a:r>
            <a:endParaRPr lang="ja-JP" altLang="en-US" sz="2500" b="1" dirty="0"/>
          </a:p>
        </p:txBody>
      </p:sp>
      <p:sp>
        <p:nvSpPr>
          <p:cNvPr id="26" name="スライド番号プレースホルダー 25">
            <a:extLst>
              <a:ext uri="{FF2B5EF4-FFF2-40B4-BE49-F238E27FC236}">
                <a16:creationId xmlns:a16="http://schemas.microsoft.com/office/drawing/2014/main" id="{71358529-B15E-F414-E583-711E91F4385C}"/>
              </a:ext>
            </a:extLst>
          </p:cNvPr>
          <p:cNvSpPr>
            <a:spLocks noGrp="1"/>
          </p:cNvSpPr>
          <p:nvPr>
            <p:ph type="sldNum" sz="quarter" idx="12"/>
          </p:nvPr>
        </p:nvSpPr>
        <p:spPr/>
        <p:txBody>
          <a:bodyPr/>
          <a:lstStyle/>
          <a:p>
            <a:pPr>
              <a:defRPr/>
            </a:pPr>
            <a:fld id="{8F99E85F-FDFE-490C-9A09-EA5AF74A918C}" type="slidenum">
              <a:rPr lang="ja-JP" altLang="en-US" smtClean="0"/>
              <a:pPr>
                <a:defRPr/>
              </a:pPr>
              <a:t>8</a:t>
            </a:fld>
            <a:endParaRPr lang="ja-JP" altLang="en-US"/>
          </a:p>
        </p:txBody>
      </p:sp>
      <p:sp>
        <p:nvSpPr>
          <p:cNvPr id="3" name="テキスト ボックス 2">
            <a:extLst>
              <a:ext uri="{FF2B5EF4-FFF2-40B4-BE49-F238E27FC236}">
                <a16:creationId xmlns:a16="http://schemas.microsoft.com/office/drawing/2014/main" id="{7AE7234F-D484-B05D-FD3E-3CF315502E58}"/>
              </a:ext>
            </a:extLst>
          </p:cNvPr>
          <p:cNvSpPr txBox="1"/>
          <p:nvPr/>
        </p:nvSpPr>
        <p:spPr>
          <a:xfrm>
            <a:off x="53751" y="717629"/>
            <a:ext cx="9036497" cy="1000274"/>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管路施設における</a:t>
            </a:r>
            <a:r>
              <a:rPr lang="ja-JP" altLang="en-US" sz="1800" dirty="0">
                <a:solidFill>
                  <a:srgbClr val="C00000"/>
                </a:solidFill>
                <a:latin typeface="Meiryo UI" panose="020B0604030504040204" pitchFamily="50" charset="-128"/>
                <a:ea typeface="Meiryo UI" panose="020B0604030504040204" pitchFamily="50" charset="-128"/>
              </a:rPr>
              <a:t>老朽化施設が、今後急増する見込み</a:t>
            </a:r>
            <a:r>
              <a:rPr lang="ja-JP" altLang="en-US" sz="1800" b="0" dirty="0">
                <a:latin typeface="Meiryo UI" panose="020B0604030504040204" pitchFamily="50" charset="-128"/>
                <a:ea typeface="Meiryo UI" panose="020B0604030504040204" pitchFamily="50" charset="-128"/>
              </a:rPr>
              <a:t>です。</a:t>
            </a: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令和５年度に見直したストックマネジメント計画に基づき、</a:t>
            </a:r>
            <a:r>
              <a:rPr lang="ja-JP" altLang="en-US" sz="1800" dirty="0">
                <a:solidFill>
                  <a:srgbClr val="C00000"/>
                </a:solidFill>
                <a:latin typeface="Meiryo UI" panose="020B0604030504040204" pitchFamily="50" charset="-128"/>
                <a:ea typeface="Meiryo UI" panose="020B0604030504040204" pitchFamily="50" charset="-128"/>
              </a:rPr>
              <a:t>適切な時期に改築・更新を実施</a:t>
            </a:r>
            <a:r>
              <a:rPr lang="ja-JP" altLang="en-US" sz="1800" b="0" dirty="0">
                <a:latin typeface="Meiryo UI" panose="020B0604030504040204" pitchFamily="50" charset="-128"/>
                <a:ea typeface="Meiryo UI" panose="020B0604030504040204" pitchFamily="50" charset="-128"/>
              </a:rPr>
              <a:t>していく必要があります。</a:t>
            </a:r>
          </a:p>
        </p:txBody>
      </p:sp>
      <p:sp>
        <p:nvSpPr>
          <p:cNvPr id="10" name="テキスト ボックス 9">
            <a:extLst>
              <a:ext uri="{FF2B5EF4-FFF2-40B4-BE49-F238E27FC236}">
                <a16:creationId xmlns:a16="http://schemas.microsoft.com/office/drawing/2014/main" id="{BF6D6ABD-CF10-3E31-CA9D-F94819D10A68}"/>
              </a:ext>
            </a:extLst>
          </p:cNvPr>
          <p:cNvSpPr txBox="1"/>
          <p:nvPr/>
        </p:nvSpPr>
        <p:spPr>
          <a:xfrm>
            <a:off x="2249994" y="5445224"/>
            <a:ext cx="4554254" cy="338554"/>
          </a:xfrm>
          <a:prstGeom prst="rect">
            <a:avLst/>
          </a:prstGeom>
          <a:solidFill>
            <a:schemeClr val="bg1"/>
          </a:solidFill>
          <a:ln>
            <a:solidFill>
              <a:schemeClr val="tx1"/>
            </a:solidFill>
          </a:ln>
        </p:spPr>
        <p:txBody>
          <a:bodyPr wrap="square">
            <a:spAutoFit/>
          </a:bodyPr>
          <a:lstStyle/>
          <a:p>
            <a:pPr algn="ctr" defTabSz="633039" eaLnBrk="0" hangingPunct="0">
              <a:spcAft>
                <a:spcPts val="600"/>
              </a:spcAft>
              <a:defRPr/>
            </a:pPr>
            <a:r>
              <a:rPr lang="zh-TW" altLang="en-US" sz="1600" b="0" dirty="0">
                <a:latin typeface="Meiryo UI" panose="020B0604030504040204" pitchFamily="50" charset="-128"/>
                <a:ea typeface="Meiryo UI" panose="020B0604030504040204" pitchFamily="50" charset="-128"/>
              </a:rPr>
              <a:t>年度</a:t>
            </a:r>
            <a:r>
              <a:rPr lang="ja-JP" altLang="en-US" sz="1600" b="0" dirty="0">
                <a:latin typeface="Meiryo UI" panose="020B0604030504040204" pitchFamily="50" charset="-128"/>
                <a:ea typeface="Meiryo UI" panose="020B0604030504040204" pitchFamily="50" charset="-128"/>
              </a:rPr>
              <a:t>別管きょ布設</a:t>
            </a:r>
            <a:r>
              <a:rPr lang="zh-TW" altLang="en-US" sz="1600" b="0" dirty="0">
                <a:latin typeface="Meiryo UI" panose="020B0604030504040204" pitchFamily="50" charset="-128"/>
                <a:ea typeface="Meiryo UI" panose="020B0604030504040204" pitchFamily="50" charset="-128"/>
              </a:rPr>
              <a:t>延長</a:t>
            </a:r>
            <a:r>
              <a:rPr lang="ja-JP" altLang="en-US" sz="1600" b="0" dirty="0">
                <a:latin typeface="Meiryo UI" panose="020B0604030504040204" pitchFamily="50" charset="-128"/>
                <a:ea typeface="Meiryo UI" panose="020B0604030504040204" pitchFamily="50" charset="-128"/>
              </a:rPr>
              <a:t>・累計延長（公共下水道）</a:t>
            </a:r>
          </a:p>
        </p:txBody>
      </p:sp>
      <p:sp>
        <p:nvSpPr>
          <p:cNvPr id="13" name="吹き出し: 角を丸めた四角形 12">
            <a:extLst>
              <a:ext uri="{FF2B5EF4-FFF2-40B4-BE49-F238E27FC236}">
                <a16:creationId xmlns:a16="http://schemas.microsoft.com/office/drawing/2014/main" id="{1DBEE2C4-7CDB-9B20-9579-008CE07F6C2D}"/>
              </a:ext>
            </a:extLst>
          </p:cNvPr>
          <p:cNvSpPr/>
          <p:nvPr/>
        </p:nvSpPr>
        <p:spPr>
          <a:xfrm>
            <a:off x="1049049" y="5934971"/>
            <a:ext cx="6907328" cy="646986"/>
          </a:xfrm>
          <a:prstGeom prst="wedgeRoundRectCallout">
            <a:avLst>
              <a:gd name="adj1" fmla="val 17990"/>
              <a:gd name="adj2" fmla="val -67340"/>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ja-JP" altLang="en-US" sz="1600" b="0" dirty="0">
                <a:latin typeface="メイリオ" panose="020B0604030504040204" pitchFamily="50" charset="-128"/>
                <a:ea typeface="メイリオ" panose="020B0604030504040204" pitchFamily="50" charset="-128"/>
              </a:rPr>
              <a:t>布設後</a:t>
            </a:r>
            <a:r>
              <a:rPr lang="en-US" altLang="ja-JP" sz="1600" b="0" dirty="0">
                <a:latin typeface="メイリオ" panose="020B0604030504040204" pitchFamily="50" charset="-128"/>
                <a:ea typeface="メイリオ" panose="020B0604030504040204" pitchFamily="50" charset="-128"/>
              </a:rPr>
              <a:t>30</a:t>
            </a:r>
            <a:r>
              <a:rPr lang="ja-JP" altLang="en-US" sz="1600" b="0" dirty="0">
                <a:latin typeface="メイリオ" panose="020B0604030504040204" pitchFamily="50" charset="-128"/>
                <a:ea typeface="メイリオ" panose="020B0604030504040204" pitchFamily="50" charset="-128"/>
              </a:rPr>
              <a:t>年を経過する管路や、標準耐用年数</a:t>
            </a:r>
            <a:r>
              <a:rPr lang="en-US" altLang="ja-JP" sz="1600" b="0" dirty="0">
                <a:latin typeface="メイリオ" panose="020B0604030504040204" pitchFamily="50" charset="-128"/>
                <a:ea typeface="メイリオ" panose="020B0604030504040204" pitchFamily="50" charset="-128"/>
              </a:rPr>
              <a:t>50</a:t>
            </a:r>
            <a:r>
              <a:rPr lang="ja-JP" altLang="en-US" sz="1600" b="0">
                <a:latin typeface="メイリオ" panose="020B0604030504040204" pitchFamily="50" charset="-128"/>
                <a:ea typeface="メイリオ" panose="020B0604030504040204" pitchFamily="50" charset="-128"/>
              </a:rPr>
              <a:t>年を経過する管路が今後増加していく見通しで</a:t>
            </a:r>
            <a:r>
              <a:rPr lang="ja-JP" altLang="en-US" sz="1600" b="0" dirty="0">
                <a:latin typeface="メイリオ" panose="020B0604030504040204" pitchFamily="50" charset="-128"/>
                <a:ea typeface="メイリオ" panose="020B0604030504040204" pitchFamily="50" charset="-128"/>
              </a:rPr>
              <a:t>ある。</a:t>
            </a:r>
            <a:endParaRPr kumimoji="1" lang="ja-JP" altLang="en-US" sz="1600" b="0" dirty="0">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277E007C-9941-3FFC-2126-3D611B233914}"/>
              </a:ext>
            </a:extLst>
          </p:cNvPr>
          <p:cNvGrpSpPr/>
          <p:nvPr/>
        </p:nvGrpSpPr>
        <p:grpSpPr>
          <a:xfrm>
            <a:off x="2267744" y="2367792"/>
            <a:ext cx="824472" cy="701168"/>
            <a:chOff x="467543" y="1988840"/>
            <a:chExt cx="1498279" cy="970738"/>
          </a:xfrm>
        </p:grpSpPr>
        <p:sp>
          <p:nvSpPr>
            <p:cNvPr id="17" name="矢印: 左 16">
              <a:extLst>
                <a:ext uri="{FF2B5EF4-FFF2-40B4-BE49-F238E27FC236}">
                  <a16:creationId xmlns:a16="http://schemas.microsoft.com/office/drawing/2014/main" id="{F1C50BD9-2974-7686-8416-A4B0BDEB3803}"/>
                </a:ext>
              </a:extLst>
            </p:cNvPr>
            <p:cNvSpPr/>
            <p:nvPr/>
          </p:nvSpPr>
          <p:spPr>
            <a:xfrm>
              <a:off x="467543" y="2204864"/>
              <a:ext cx="960163" cy="432048"/>
            </a:xfrm>
            <a:prstGeom prst="leftArrow">
              <a:avLst/>
            </a:prstGeom>
            <a:solidFill>
              <a:srgbClr val="FF00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15" name="直線コネクタ 14">
              <a:extLst>
                <a:ext uri="{FF2B5EF4-FFF2-40B4-BE49-F238E27FC236}">
                  <a16:creationId xmlns:a16="http://schemas.microsoft.com/office/drawing/2014/main" id="{E9E393F3-B8EB-299F-4737-1A1C450A792A}"/>
                </a:ext>
              </a:extLst>
            </p:cNvPr>
            <p:cNvCxnSpPr/>
            <p:nvPr/>
          </p:nvCxnSpPr>
          <p:spPr>
            <a:xfrm flipV="1">
              <a:off x="1427712" y="1988840"/>
              <a:ext cx="0" cy="97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86F741C-9DE4-2664-338A-D9D3D3927EC5}"/>
                </a:ext>
              </a:extLst>
            </p:cNvPr>
            <p:cNvSpPr txBox="1"/>
            <p:nvPr/>
          </p:nvSpPr>
          <p:spPr>
            <a:xfrm>
              <a:off x="467543" y="2122615"/>
              <a:ext cx="1498279" cy="596545"/>
            </a:xfrm>
            <a:prstGeom prst="rect">
              <a:avLst/>
            </a:prstGeom>
            <a:noFill/>
          </p:spPr>
          <p:txBody>
            <a:bodyPr wrap="square" rtlCol="0">
              <a:spAutoFit/>
            </a:bodyPr>
            <a:lstStyle/>
            <a:p>
              <a:r>
                <a:rPr lang="en-US" altLang="ja-JP" sz="1100" b="0" dirty="0"/>
                <a:t>50</a:t>
              </a:r>
              <a:r>
                <a:rPr lang="ja-JP" altLang="en-US" sz="1100" b="0" dirty="0"/>
                <a:t>年以上</a:t>
              </a:r>
              <a:endParaRPr lang="en-US" altLang="ja-JP" sz="1100" b="0" dirty="0"/>
            </a:p>
            <a:p>
              <a:r>
                <a:rPr lang="ja-JP" altLang="en-US" sz="1100" b="0" dirty="0"/>
                <a:t>　経過　</a:t>
              </a:r>
              <a:endParaRPr kumimoji="1" lang="ja-JP" altLang="en-US" sz="1100" b="0" dirty="0"/>
            </a:p>
          </p:txBody>
        </p:sp>
      </p:grpSp>
      <p:grpSp>
        <p:nvGrpSpPr>
          <p:cNvPr id="5" name="グループ化 4">
            <a:extLst>
              <a:ext uri="{FF2B5EF4-FFF2-40B4-BE49-F238E27FC236}">
                <a16:creationId xmlns:a16="http://schemas.microsoft.com/office/drawing/2014/main" id="{CE1D689A-B3E5-1B0D-990D-C84641DACA7B}"/>
              </a:ext>
            </a:extLst>
          </p:cNvPr>
          <p:cNvGrpSpPr/>
          <p:nvPr/>
        </p:nvGrpSpPr>
        <p:grpSpPr>
          <a:xfrm>
            <a:off x="3851920" y="2382036"/>
            <a:ext cx="824472" cy="701168"/>
            <a:chOff x="467543" y="1988840"/>
            <a:chExt cx="1498279" cy="970738"/>
          </a:xfrm>
        </p:grpSpPr>
        <p:sp>
          <p:nvSpPr>
            <p:cNvPr id="6" name="矢印: 左 5">
              <a:extLst>
                <a:ext uri="{FF2B5EF4-FFF2-40B4-BE49-F238E27FC236}">
                  <a16:creationId xmlns:a16="http://schemas.microsoft.com/office/drawing/2014/main" id="{B3DB0768-441E-ED2D-47D2-7B068EDE1A5E}"/>
                </a:ext>
              </a:extLst>
            </p:cNvPr>
            <p:cNvSpPr/>
            <p:nvPr/>
          </p:nvSpPr>
          <p:spPr>
            <a:xfrm>
              <a:off x="467543" y="2204864"/>
              <a:ext cx="960163" cy="432048"/>
            </a:xfrm>
            <a:prstGeom prst="leftArrow">
              <a:avLst/>
            </a:prstGeom>
            <a:solidFill>
              <a:srgbClr val="FF00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7" name="直線コネクタ 6">
              <a:extLst>
                <a:ext uri="{FF2B5EF4-FFF2-40B4-BE49-F238E27FC236}">
                  <a16:creationId xmlns:a16="http://schemas.microsoft.com/office/drawing/2014/main" id="{600039BB-0BA2-2ACB-44A3-B21400A89F35}"/>
                </a:ext>
              </a:extLst>
            </p:cNvPr>
            <p:cNvCxnSpPr/>
            <p:nvPr/>
          </p:nvCxnSpPr>
          <p:spPr>
            <a:xfrm flipV="1">
              <a:off x="1427712" y="1988840"/>
              <a:ext cx="0" cy="97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4A4DA53-8BF5-CE04-BA3C-DB7DABCE3413}"/>
                </a:ext>
              </a:extLst>
            </p:cNvPr>
            <p:cNvSpPr txBox="1"/>
            <p:nvPr/>
          </p:nvSpPr>
          <p:spPr>
            <a:xfrm>
              <a:off x="467543" y="2122615"/>
              <a:ext cx="1498279" cy="596545"/>
            </a:xfrm>
            <a:prstGeom prst="rect">
              <a:avLst/>
            </a:prstGeom>
            <a:noFill/>
          </p:spPr>
          <p:txBody>
            <a:bodyPr wrap="square" rtlCol="0">
              <a:spAutoFit/>
            </a:bodyPr>
            <a:lstStyle/>
            <a:p>
              <a:r>
                <a:rPr lang="en-US" altLang="ja-JP" sz="1100" b="0" dirty="0"/>
                <a:t>30</a:t>
              </a:r>
              <a:r>
                <a:rPr lang="ja-JP" altLang="en-US" sz="1100" b="0" dirty="0"/>
                <a:t>年以上</a:t>
              </a:r>
              <a:endParaRPr lang="en-US" altLang="ja-JP" sz="1100" b="0" dirty="0"/>
            </a:p>
            <a:p>
              <a:r>
                <a:rPr lang="ja-JP" altLang="en-US" sz="1100" b="0" dirty="0"/>
                <a:t>　経過　</a:t>
              </a:r>
              <a:endParaRPr kumimoji="1" lang="ja-JP" altLang="en-US" sz="1100" b="0" dirty="0"/>
            </a:p>
          </p:txBody>
        </p:sp>
      </p:grpSp>
    </p:spTree>
    <p:extLst>
      <p:ext uri="{BB962C8B-B14F-4D97-AF65-F5344CB8AC3E}">
        <p14:creationId xmlns:p14="http://schemas.microsoft.com/office/powerpoint/2010/main" val="3872804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B430-0511-32D3-557E-DD41C2C7DF5F}"/>
            </a:ext>
          </a:extLst>
        </p:cNvPr>
        <p:cNvGrpSpPr/>
        <p:nvPr/>
      </p:nvGrpSpPr>
      <p:grpSpPr>
        <a:xfrm>
          <a:off x="0" y="0"/>
          <a:ext cx="0" cy="0"/>
          <a:chOff x="0" y="0"/>
          <a:chExt cx="0" cy="0"/>
        </a:xfrm>
      </p:grpSpPr>
      <p:sp>
        <p:nvSpPr>
          <p:cNvPr id="18" name="タイトル 1">
            <a:extLst>
              <a:ext uri="{FF2B5EF4-FFF2-40B4-BE49-F238E27FC236}">
                <a16:creationId xmlns:a16="http://schemas.microsoft.com/office/drawing/2014/main" id="{37B5D1AA-7257-7A42-5A8D-5F7DBBC04A9A}"/>
              </a:ext>
            </a:extLst>
          </p:cNvPr>
          <p:cNvSpPr txBox="1">
            <a:spLocks/>
          </p:cNvSpPr>
          <p:nvPr/>
        </p:nvSpPr>
        <p:spPr>
          <a:xfrm>
            <a:off x="0" y="65101"/>
            <a:ext cx="5148059"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500" b="1" dirty="0"/>
          </a:p>
        </p:txBody>
      </p:sp>
      <p:sp>
        <p:nvSpPr>
          <p:cNvPr id="2" name="タイトル 1">
            <a:extLst>
              <a:ext uri="{FF2B5EF4-FFF2-40B4-BE49-F238E27FC236}">
                <a16:creationId xmlns:a16="http://schemas.microsoft.com/office/drawing/2014/main" id="{8A01EFC1-AA7C-BD82-9D93-82EE36830DD9}"/>
              </a:ext>
            </a:extLst>
          </p:cNvPr>
          <p:cNvSpPr txBox="1">
            <a:spLocks/>
          </p:cNvSpPr>
          <p:nvPr/>
        </p:nvSpPr>
        <p:spPr>
          <a:xfrm>
            <a:off x="-1" y="58204"/>
            <a:ext cx="8892481" cy="681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400" b="1" dirty="0">
                <a:solidFill>
                  <a:prstClr val="white"/>
                </a:solidFill>
                <a:latin typeface="Meiryo UI" panose="020B0604030504040204" pitchFamily="50" charset="-128"/>
                <a:ea typeface="Meiryo UI" panose="020B0604030504040204" pitchFamily="50" charset="-128"/>
              </a:rPr>
              <a:t>2</a:t>
            </a:r>
            <a:r>
              <a:rPr lang="ja-JP" altLang="en-US" sz="3400" b="1" dirty="0">
                <a:solidFill>
                  <a:prstClr val="white"/>
                </a:solidFill>
                <a:latin typeface="Meiryo UI" panose="020B0604030504040204" pitchFamily="50" charset="-128"/>
                <a:ea typeface="Meiryo UI" panose="020B0604030504040204" pitchFamily="50" charset="-128"/>
              </a:rPr>
              <a:t>．</a:t>
            </a:r>
            <a:r>
              <a:rPr lang="ja-JP" altLang="en-US" sz="3400" dirty="0">
                <a:solidFill>
                  <a:schemeClr val="bg1"/>
                </a:solidFill>
                <a:latin typeface="Meiryo UI" panose="020B0604030504040204" pitchFamily="50" charset="-128"/>
                <a:ea typeface="Meiryo UI" panose="020B0604030504040204" pitchFamily="50" charset="-128"/>
              </a:rPr>
              <a:t>蓮田</a:t>
            </a:r>
            <a:r>
              <a:rPr lang="ja-JP" altLang="en-US" sz="3400" b="1" dirty="0">
                <a:solidFill>
                  <a:prstClr val="white"/>
                </a:solidFill>
                <a:latin typeface="Meiryo UI" panose="020B0604030504040204" pitchFamily="50" charset="-128"/>
                <a:ea typeface="Meiryo UI" panose="020B0604030504040204" pitchFamily="50" charset="-128"/>
              </a:rPr>
              <a:t>市下水道事業</a:t>
            </a:r>
            <a:r>
              <a:rPr lang="ja-JP" altLang="en-US" sz="3400" dirty="0">
                <a:solidFill>
                  <a:prstClr val="white"/>
                </a:solidFill>
                <a:latin typeface="Meiryo UI" panose="020B0604030504040204" pitchFamily="50" charset="-128"/>
                <a:ea typeface="Meiryo UI" panose="020B0604030504040204" pitchFamily="50" charset="-128"/>
              </a:rPr>
              <a:t>の現状</a:t>
            </a:r>
            <a:r>
              <a:rPr lang="ja-JP" altLang="en-US" sz="2500" dirty="0">
                <a:solidFill>
                  <a:prstClr val="white"/>
                </a:solidFill>
                <a:latin typeface="Meiryo UI" panose="020B0604030504040204" pitchFamily="50" charset="-128"/>
                <a:ea typeface="Meiryo UI" panose="020B0604030504040204" pitchFamily="50" charset="-128"/>
              </a:rPr>
              <a:t>～</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モノ</a:t>
            </a:r>
            <a:r>
              <a:rPr lang="en-US" altLang="ja-JP" sz="2500" dirty="0">
                <a:solidFill>
                  <a:prstClr val="white"/>
                </a:solidFill>
                <a:latin typeface="Meiryo UI" panose="020B0604030504040204" pitchFamily="50" charset="-128"/>
                <a:ea typeface="Meiryo UI" panose="020B0604030504040204" pitchFamily="50" charset="-128"/>
              </a:rPr>
              <a:t>】</a:t>
            </a:r>
            <a:r>
              <a:rPr lang="ja-JP" altLang="en-US" sz="2500" dirty="0">
                <a:solidFill>
                  <a:prstClr val="white"/>
                </a:solidFill>
                <a:latin typeface="Meiryo UI" panose="020B0604030504040204" pitchFamily="50" charset="-128"/>
                <a:ea typeface="Meiryo UI" panose="020B0604030504040204" pitchFamily="50" charset="-128"/>
              </a:rPr>
              <a:t>老朽化施設～</a:t>
            </a:r>
            <a:endParaRPr lang="ja-JP" altLang="en-US" sz="2500" b="1" dirty="0"/>
          </a:p>
        </p:txBody>
      </p:sp>
      <p:sp>
        <p:nvSpPr>
          <p:cNvPr id="26" name="スライド番号プレースホルダー 25">
            <a:extLst>
              <a:ext uri="{FF2B5EF4-FFF2-40B4-BE49-F238E27FC236}">
                <a16:creationId xmlns:a16="http://schemas.microsoft.com/office/drawing/2014/main" id="{21A7C633-0082-0811-6331-FB8DBC3509A6}"/>
              </a:ext>
            </a:extLst>
          </p:cNvPr>
          <p:cNvSpPr>
            <a:spLocks noGrp="1"/>
          </p:cNvSpPr>
          <p:nvPr>
            <p:ph type="sldNum" sz="quarter" idx="12"/>
          </p:nvPr>
        </p:nvSpPr>
        <p:spPr/>
        <p:txBody>
          <a:bodyPr/>
          <a:lstStyle/>
          <a:p>
            <a:pPr>
              <a:defRPr/>
            </a:pPr>
            <a:fld id="{8F99E85F-FDFE-490C-9A09-EA5AF74A918C}" type="slidenum">
              <a:rPr lang="ja-JP" altLang="en-US" smtClean="0"/>
              <a:pPr>
                <a:defRPr/>
              </a:pPr>
              <a:t>9</a:t>
            </a:fld>
            <a:endParaRPr lang="ja-JP" altLang="en-US"/>
          </a:p>
        </p:txBody>
      </p:sp>
      <p:sp>
        <p:nvSpPr>
          <p:cNvPr id="10" name="テキスト ボックス 9">
            <a:extLst>
              <a:ext uri="{FF2B5EF4-FFF2-40B4-BE49-F238E27FC236}">
                <a16:creationId xmlns:a16="http://schemas.microsoft.com/office/drawing/2014/main" id="{B8DC1604-FEED-5A28-E680-DE385CD72ED6}"/>
              </a:ext>
            </a:extLst>
          </p:cNvPr>
          <p:cNvSpPr txBox="1"/>
          <p:nvPr/>
        </p:nvSpPr>
        <p:spPr>
          <a:xfrm>
            <a:off x="4067912" y="5106670"/>
            <a:ext cx="4320512" cy="338554"/>
          </a:xfrm>
          <a:prstGeom prst="rect">
            <a:avLst/>
          </a:prstGeom>
          <a:solidFill>
            <a:schemeClr val="bg1"/>
          </a:solidFill>
          <a:ln>
            <a:solidFill>
              <a:schemeClr val="tx1"/>
            </a:solidFill>
          </a:ln>
        </p:spPr>
        <p:txBody>
          <a:bodyPr wrap="square">
            <a:spAutoFit/>
          </a:bodyPr>
          <a:lstStyle/>
          <a:p>
            <a:pPr algn="ctr" defTabSz="633039">
              <a:spcAft>
                <a:spcPts val="600"/>
              </a:spcAft>
              <a:defRPr/>
            </a:pPr>
            <a:r>
              <a:rPr lang="ja-JP" altLang="en-US" sz="1600" b="0" dirty="0">
                <a:latin typeface="+mj-ea"/>
                <a:ea typeface="+mj-ea"/>
              </a:rPr>
              <a:t>ポンプ場施設</a:t>
            </a:r>
            <a:r>
              <a:rPr lang="ja-JP" altLang="ja-JP" sz="1600" b="0" dirty="0">
                <a:latin typeface="+mj-ea"/>
                <a:ea typeface="+mj-ea"/>
              </a:rPr>
              <a:t>の年度別投資額および累積投資額</a:t>
            </a:r>
            <a:endParaRPr lang="en-US" altLang="ja-JP" sz="1600" b="0" dirty="0">
              <a:latin typeface="+mj-ea"/>
              <a:ea typeface="+mj-ea"/>
            </a:endParaRPr>
          </a:p>
        </p:txBody>
      </p:sp>
      <p:sp>
        <p:nvSpPr>
          <p:cNvPr id="5" name="テキスト ボックス 4">
            <a:extLst>
              <a:ext uri="{FF2B5EF4-FFF2-40B4-BE49-F238E27FC236}">
                <a16:creationId xmlns:a16="http://schemas.microsoft.com/office/drawing/2014/main" id="{6F9C3870-E851-954C-84E9-806CCBFC0D20}"/>
              </a:ext>
            </a:extLst>
          </p:cNvPr>
          <p:cNvSpPr txBox="1"/>
          <p:nvPr/>
        </p:nvSpPr>
        <p:spPr>
          <a:xfrm>
            <a:off x="53751" y="717629"/>
            <a:ext cx="9036497" cy="1000274"/>
          </a:xfrm>
          <a:prstGeom prst="rect">
            <a:avLst/>
          </a:prstGeom>
          <a:noFill/>
          <a:ln w="12700">
            <a:solidFill>
              <a:schemeClr val="tx1"/>
            </a:solidFill>
          </a:ln>
        </p:spPr>
        <p:txBody>
          <a:bodyPr wrap="square">
            <a:spAutoFit/>
          </a:bodyPr>
          <a:lstStyle/>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ポンプ場施設における</a:t>
            </a:r>
            <a:r>
              <a:rPr lang="ja-JP" altLang="en-US" sz="1800" dirty="0">
                <a:solidFill>
                  <a:srgbClr val="C00000"/>
                </a:solidFill>
                <a:latin typeface="Meiryo UI" panose="020B0604030504040204" pitchFamily="50" charset="-128"/>
                <a:ea typeface="Meiryo UI" panose="020B0604030504040204" pitchFamily="50" charset="-128"/>
              </a:rPr>
              <a:t>老朽化施設が、今後急増する見込み</a:t>
            </a:r>
            <a:r>
              <a:rPr lang="ja-JP" altLang="en-US" sz="1800" b="0" dirty="0">
                <a:latin typeface="Meiryo UI" panose="020B0604030504040204" pitchFamily="50" charset="-128"/>
                <a:ea typeface="Meiryo UI" panose="020B0604030504040204" pitchFamily="50" charset="-128"/>
              </a:rPr>
              <a:t>です。</a:t>
            </a:r>
          </a:p>
          <a:p>
            <a:pPr marL="285750" indent="-285750" algn="just" defTabSz="633039" eaLnBrk="0" hangingPunct="0">
              <a:spcAft>
                <a:spcPts val="600"/>
              </a:spcAft>
              <a:buFont typeface="ＭＳ 明朝" panose="02020609040205080304" pitchFamily="17" charset="-128"/>
              <a:buChar char="◯"/>
              <a:defRPr/>
            </a:pPr>
            <a:r>
              <a:rPr lang="ja-JP" altLang="en-US" sz="1800" b="0" dirty="0">
                <a:latin typeface="Meiryo UI" panose="020B0604030504040204" pitchFamily="50" charset="-128"/>
                <a:ea typeface="Meiryo UI" panose="020B0604030504040204" pitchFamily="50" charset="-128"/>
              </a:rPr>
              <a:t>令和５年度に見直したストックマネジメント計画に基づき、</a:t>
            </a:r>
            <a:r>
              <a:rPr lang="ja-JP" altLang="en-US" sz="1800" dirty="0">
                <a:solidFill>
                  <a:srgbClr val="C00000"/>
                </a:solidFill>
                <a:latin typeface="Meiryo UI" panose="020B0604030504040204" pitchFamily="50" charset="-128"/>
                <a:ea typeface="Meiryo UI" panose="020B0604030504040204" pitchFamily="50" charset="-128"/>
              </a:rPr>
              <a:t>適切な時期に改築・更新を実施</a:t>
            </a:r>
            <a:r>
              <a:rPr lang="ja-JP" altLang="en-US" sz="1800" b="0" dirty="0">
                <a:latin typeface="Meiryo UI" panose="020B0604030504040204" pitchFamily="50" charset="-128"/>
                <a:ea typeface="Meiryo UI" panose="020B0604030504040204" pitchFamily="50" charset="-128"/>
              </a:rPr>
              <a:t>していく必要があります。</a:t>
            </a:r>
          </a:p>
        </p:txBody>
      </p:sp>
      <p:pic>
        <p:nvPicPr>
          <p:cNvPr id="6" name="図 5">
            <a:extLst>
              <a:ext uri="{FF2B5EF4-FFF2-40B4-BE49-F238E27FC236}">
                <a16:creationId xmlns:a16="http://schemas.microsoft.com/office/drawing/2014/main" id="{B7CA0D02-2D9D-598B-2221-01CF15232F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521" y="1912470"/>
            <a:ext cx="5406967" cy="3172714"/>
          </a:xfrm>
          <a:prstGeom prst="rect">
            <a:avLst/>
          </a:prstGeom>
          <a:noFill/>
          <a:ln>
            <a:noFill/>
          </a:ln>
        </p:spPr>
      </p:pic>
      <p:graphicFrame>
        <p:nvGraphicFramePr>
          <p:cNvPr id="7" name="表 6">
            <a:extLst>
              <a:ext uri="{FF2B5EF4-FFF2-40B4-BE49-F238E27FC236}">
                <a16:creationId xmlns:a16="http://schemas.microsoft.com/office/drawing/2014/main" id="{B8CC32CF-7306-E85A-4B72-1454182FEB50}"/>
              </a:ext>
            </a:extLst>
          </p:cNvPr>
          <p:cNvGraphicFramePr>
            <a:graphicFrameLocks noGrp="1"/>
          </p:cNvGraphicFramePr>
          <p:nvPr/>
        </p:nvGraphicFramePr>
        <p:xfrm>
          <a:off x="179512" y="2903458"/>
          <a:ext cx="3191756" cy="1260475"/>
        </p:xfrm>
        <a:graphic>
          <a:graphicData uri="http://schemas.openxmlformats.org/drawingml/2006/table">
            <a:tbl>
              <a:tblPr firstRow="1" firstCol="1" bandRow="1">
                <a:tableStyleId>{5C22544A-7EE6-4342-B048-85BDC9FD1C3A}</a:tableStyleId>
              </a:tblPr>
              <a:tblGrid>
                <a:gridCol w="1440160">
                  <a:extLst>
                    <a:ext uri="{9D8B030D-6E8A-4147-A177-3AD203B41FA5}">
                      <a16:colId xmlns:a16="http://schemas.microsoft.com/office/drawing/2014/main" val="349817560"/>
                    </a:ext>
                  </a:extLst>
                </a:gridCol>
                <a:gridCol w="1751596">
                  <a:extLst>
                    <a:ext uri="{9D8B030D-6E8A-4147-A177-3AD203B41FA5}">
                      <a16:colId xmlns:a16="http://schemas.microsoft.com/office/drawing/2014/main" val="1059693013"/>
                    </a:ext>
                  </a:extLst>
                </a:gridCol>
              </a:tblGrid>
              <a:tr h="252095">
                <a:tc>
                  <a:txBody>
                    <a:bodyPr/>
                    <a:lstStyle/>
                    <a:p>
                      <a:pPr>
                        <a:buNone/>
                      </a:pPr>
                      <a:r>
                        <a:rPr lang="ja-JP" sz="1100" kern="100" dirty="0">
                          <a:effectLst/>
                        </a:rPr>
                        <a:t>名称</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buNone/>
                      </a:pPr>
                      <a:r>
                        <a:rPr lang="ja-JP" sz="1100" kern="100" dirty="0">
                          <a:effectLst/>
                        </a:rPr>
                        <a:t>西新宿汚水中継ポンプ場</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05408382"/>
                  </a:ext>
                </a:extLst>
              </a:tr>
              <a:tr h="252095">
                <a:tc>
                  <a:txBody>
                    <a:bodyPr/>
                    <a:lstStyle/>
                    <a:p>
                      <a:pPr marL="13970">
                        <a:buNone/>
                      </a:pPr>
                      <a:r>
                        <a:rPr lang="ja-JP" sz="1100" kern="100" dirty="0">
                          <a:effectLst/>
                        </a:rPr>
                        <a:t>位置</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buNone/>
                      </a:pPr>
                      <a:r>
                        <a:rPr lang="ja-JP" sz="1100" kern="100" dirty="0">
                          <a:effectLst/>
                        </a:rPr>
                        <a:t>蓮田市西新宿</a:t>
                      </a:r>
                      <a:r>
                        <a:rPr lang="en-US" sz="1100" kern="100" dirty="0">
                          <a:effectLst/>
                        </a:rPr>
                        <a:t>2</a:t>
                      </a:r>
                      <a:r>
                        <a:rPr lang="ja-JP" sz="1100" kern="100" dirty="0">
                          <a:effectLst/>
                        </a:rPr>
                        <a:t>丁目</a:t>
                      </a:r>
                      <a:r>
                        <a:rPr lang="en-US" sz="1100" kern="100" dirty="0">
                          <a:effectLst/>
                        </a:rPr>
                        <a:t>2-3</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63054152"/>
                  </a:ext>
                </a:extLst>
              </a:tr>
              <a:tr h="252095">
                <a:tc>
                  <a:txBody>
                    <a:bodyPr/>
                    <a:lstStyle/>
                    <a:p>
                      <a:pPr marL="13970">
                        <a:buNone/>
                      </a:pPr>
                      <a:r>
                        <a:rPr lang="ja-JP" sz="1100" kern="100" dirty="0">
                          <a:effectLst/>
                        </a:rPr>
                        <a:t>下水排除方式</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buNone/>
                      </a:pPr>
                      <a:r>
                        <a:rPr lang="ja-JP" sz="1100" kern="100" dirty="0">
                          <a:effectLst/>
                        </a:rPr>
                        <a:t>分流式汚水</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60726975"/>
                  </a:ext>
                </a:extLst>
              </a:tr>
              <a:tr h="252095">
                <a:tc>
                  <a:txBody>
                    <a:bodyPr/>
                    <a:lstStyle/>
                    <a:p>
                      <a:pPr>
                        <a:buNone/>
                      </a:pPr>
                      <a:r>
                        <a:rPr lang="ja-JP" sz="1100" kern="100" dirty="0">
                          <a:effectLst/>
                        </a:rPr>
                        <a:t>設計対象水量</a:t>
                      </a:r>
                      <a:r>
                        <a:rPr lang="en-US" sz="1100" kern="100" dirty="0">
                          <a:effectLst/>
                        </a:rPr>
                        <a:t>(m</a:t>
                      </a:r>
                      <a:r>
                        <a:rPr lang="en-US" sz="1100" kern="100" baseline="30000" dirty="0">
                          <a:effectLst/>
                        </a:rPr>
                        <a:t>3</a:t>
                      </a:r>
                      <a:r>
                        <a:rPr lang="en-US" sz="1100" kern="100" dirty="0">
                          <a:effectLst/>
                        </a:rPr>
                        <a:t>/</a:t>
                      </a:r>
                      <a:r>
                        <a:rPr lang="ja-JP" sz="1100" kern="100" dirty="0">
                          <a:effectLst/>
                        </a:rPr>
                        <a:t>分</a:t>
                      </a:r>
                      <a:r>
                        <a:rPr lang="en-US" sz="1100" kern="100" dirty="0">
                          <a:effectLst/>
                        </a:rPr>
                        <a:t>)</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buNone/>
                      </a:pPr>
                      <a:r>
                        <a:rPr lang="en-US" sz="1100" kern="100" dirty="0">
                          <a:effectLst/>
                        </a:rPr>
                        <a:t>1.74</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1280730"/>
                  </a:ext>
                </a:extLst>
              </a:tr>
              <a:tr h="252095">
                <a:tc>
                  <a:txBody>
                    <a:bodyPr/>
                    <a:lstStyle/>
                    <a:p>
                      <a:pPr>
                        <a:buNone/>
                      </a:pPr>
                      <a:r>
                        <a:rPr lang="ja-JP" sz="1100" kern="100" dirty="0">
                          <a:effectLst/>
                        </a:rPr>
                        <a:t>供用開始年月</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buNone/>
                      </a:pPr>
                      <a:r>
                        <a:rPr lang="ja-JP" sz="1100" kern="100" dirty="0">
                          <a:effectLst/>
                        </a:rPr>
                        <a:t>平成</a:t>
                      </a:r>
                      <a:r>
                        <a:rPr lang="en-US" sz="1100" kern="100" dirty="0">
                          <a:effectLst/>
                        </a:rPr>
                        <a:t>4</a:t>
                      </a:r>
                      <a:r>
                        <a:rPr lang="ja-JP" sz="1100" kern="100" dirty="0">
                          <a:effectLst/>
                        </a:rPr>
                        <a:t>年</a:t>
                      </a:r>
                      <a:r>
                        <a:rPr lang="en-US" sz="1100" kern="100" dirty="0">
                          <a:effectLst/>
                        </a:rPr>
                        <a:t>4</a:t>
                      </a:r>
                      <a:r>
                        <a:rPr lang="ja-JP" sz="1100" kern="100" dirty="0">
                          <a:effectLst/>
                        </a:rPr>
                        <a:t>月</a:t>
                      </a:r>
                      <a:r>
                        <a:rPr lang="en-US" sz="1100" kern="100" dirty="0">
                          <a:effectLst/>
                        </a:rPr>
                        <a:t>1</a:t>
                      </a:r>
                      <a:r>
                        <a:rPr lang="ja-JP" sz="1100" kern="100" dirty="0">
                          <a:effectLst/>
                        </a:rPr>
                        <a:t>日</a:t>
                      </a:r>
                      <a:r>
                        <a:rPr lang="en-US" sz="1100" kern="100" dirty="0">
                          <a:effectLst/>
                        </a:rPr>
                        <a:t>(1992</a:t>
                      </a:r>
                      <a:r>
                        <a:rPr lang="ja-JP" sz="1100" kern="100" dirty="0">
                          <a:effectLst/>
                        </a:rPr>
                        <a:t>年</a:t>
                      </a:r>
                      <a:r>
                        <a:rPr lang="en-US" sz="1100" kern="100" dirty="0">
                          <a:effectLst/>
                        </a:rPr>
                        <a:t>)</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17158531"/>
                  </a:ext>
                </a:extLst>
              </a:tr>
            </a:tbl>
          </a:graphicData>
        </a:graphic>
      </p:graphicFrame>
      <p:sp>
        <p:nvSpPr>
          <p:cNvPr id="8" name="テキスト ボックス 7">
            <a:extLst>
              <a:ext uri="{FF2B5EF4-FFF2-40B4-BE49-F238E27FC236}">
                <a16:creationId xmlns:a16="http://schemas.microsoft.com/office/drawing/2014/main" id="{E864CCD3-537D-A0BD-D424-F5ED36A28B41}"/>
              </a:ext>
            </a:extLst>
          </p:cNvPr>
          <p:cNvSpPr txBox="1"/>
          <p:nvPr/>
        </p:nvSpPr>
        <p:spPr>
          <a:xfrm>
            <a:off x="683119" y="2564904"/>
            <a:ext cx="2184542" cy="338554"/>
          </a:xfrm>
          <a:prstGeom prst="rect">
            <a:avLst/>
          </a:prstGeom>
          <a:noFill/>
          <a:ln>
            <a:noFill/>
          </a:ln>
        </p:spPr>
        <p:txBody>
          <a:bodyPr wrap="square">
            <a:spAutoFit/>
          </a:bodyPr>
          <a:lstStyle/>
          <a:p>
            <a:pPr defTabSz="633039" eaLnBrk="0" hangingPunct="0">
              <a:spcAft>
                <a:spcPts val="600"/>
              </a:spcAft>
              <a:defRPr/>
            </a:pP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ポンプ場施設の概要</a:t>
            </a:r>
            <a:r>
              <a:rPr lang="en-US" altLang="ja-JP" sz="1600" b="0" dirty="0">
                <a:latin typeface="Meiryo UI" panose="020B0604030504040204" pitchFamily="50" charset="-128"/>
                <a:ea typeface="Meiryo UI" panose="020B0604030504040204" pitchFamily="50" charset="-128"/>
              </a:rPr>
              <a:t>】</a:t>
            </a:r>
            <a:endParaRPr lang="ja-JP" altLang="en-US" sz="1600" b="0" dirty="0">
              <a:latin typeface="Meiryo UI" panose="020B0604030504040204" pitchFamily="50" charset="-128"/>
              <a:ea typeface="Meiryo UI" panose="020B0604030504040204" pitchFamily="50" charset="-128"/>
            </a:endParaRPr>
          </a:p>
        </p:txBody>
      </p:sp>
      <p:sp>
        <p:nvSpPr>
          <p:cNvPr id="3" name="吹き出し: 角を丸めた四角形 2">
            <a:extLst>
              <a:ext uri="{FF2B5EF4-FFF2-40B4-BE49-F238E27FC236}">
                <a16:creationId xmlns:a16="http://schemas.microsoft.com/office/drawing/2014/main" id="{07C0C674-A591-D488-EA6D-038552CDC507}"/>
              </a:ext>
            </a:extLst>
          </p:cNvPr>
          <p:cNvSpPr/>
          <p:nvPr/>
        </p:nvSpPr>
        <p:spPr>
          <a:xfrm>
            <a:off x="251520" y="5425999"/>
            <a:ext cx="3425133" cy="919401"/>
          </a:xfrm>
          <a:prstGeom prst="wedgeRoundRectCallout">
            <a:avLst>
              <a:gd name="adj1" fmla="val 42518"/>
              <a:gd name="adj2" fmla="val -83293"/>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600" b="0" dirty="0">
                <a:latin typeface="メイリオ" panose="020B0604030504040204" pitchFamily="50" charset="-128"/>
                <a:ea typeface="メイリオ" panose="020B0604030504040204" pitchFamily="50" charset="-128"/>
              </a:rPr>
              <a:t>ポンプ場施設においても、今後、老朽化設備が増加し、改築・更新費用の増加が見込まれている。</a:t>
            </a:r>
          </a:p>
        </p:txBody>
      </p:sp>
    </p:spTree>
    <p:extLst>
      <p:ext uri="{BB962C8B-B14F-4D97-AF65-F5344CB8AC3E}">
        <p14:creationId xmlns:p14="http://schemas.microsoft.com/office/powerpoint/2010/main" val="2137812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見附市マスター">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Light"/>
        <a:ea typeface="Meiryo UI"/>
        <a:cs typeface=""/>
      </a:majorFont>
      <a:minorFont>
        <a:latin typeface="Calibr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FF0000"/>
          </a:solidFill>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プレゼンテーション3" id="{A1FD2E2B-A0B6-4A7D-83D4-F9EDD15297F9}" vid="{09973E58-B977-4F61-8A91-50218F0F3C9B}"/>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2718</Words>
  <Application>Microsoft Office PowerPoint</Application>
  <PresentationFormat>画面に合わせる (4:3)</PresentationFormat>
  <Paragraphs>275</Paragraphs>
  <Slides>20</Slides>
  <Notes>19</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20</vt:i4>
      </vt:variant>
    </vt:vector>
  </HeadingPairs>
  <TitlesOfParts>
    <vt:vector size="40" baseType="lpstr">
      <vt:lpstr>BIZ UDPゴシック</vt:lpstr>
      <vt:lpstr>HGPｺﾞｼｯｸE</vt:lpstr>
      <vt:lpstr>HGｺﾞｼｯｸE</vt:lpstr>
      <vt:lpstr>Meiryo UI</vt:lpstr>
      <vt:lpstr>ＭＳ Ｐゴシック</vt:lpstr>
      <vt:lpstr>ＭＳ Ｐ明朝</vt:lpstr>
      <vt:lpstr>ＭＳ 明朝</vt:lpstr>
      <vt:lpstr>メイリオ</vt:lpstr>
      <vt:lpstr>游ゴシック</vt:lpstr>
      <vt:lpstr>游ゴシック Light</vt:lpstr>
      <vt:lpstr>Arial</vt:lpstr>
      <vt:lpstr>Calibri</vt:lpstr>
      <vt:lpstr>Calibri Light</vt:lpstr>
      <vt:lpstr>Tahoma</vt:lpstr>
      <vt:lpstr>Times New Roman</vt:lpstr>
      <vt:lpstr>Wingdings</vt:lpstr>
      <vt:lpstr>デザインの設定</vt:lpstr>
      <vt:lpstr>見附市マスター</vt:lpstr>
      <vt:lpstr>2_デザインの設定</vt:lpstr>
      <vt:lpstr>1_デザインの設定</vt:lpstr>
      <vt:lpstr>蓮田市下水道事業における ウォーターPPP等導入検討に関する マーケットサウンディング調査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蓮田市下水道事業における ウォーターPPP等導入検討に関する マーケットサウンディング調査 </dc:title>
  <cp:lastModifiedBy>蓮田市</cp:lastModifiedBy>
  <cp:revision>1</cp:revision>
  <cp:lastPrinted>2025-11-14T00:14:54Z</cp:lastPrinted>
  <dcterms:modified xsi:type="dcterms:W3CDTF">2025-11-14T00:19:11Z</dcterms:modified>
</cp:coreProperties>
</file>